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84" r:id="rId2"/>
    <p:sldId id="282" r:id="rId3"/>
    <p:sldId id="266" r:id="rId4"/>
    <p:sldId id="273" r:id="rId5"/>
    <p:sldId id="285" r:id="rId6"/>
    <p:sldId id="272" r:id="rId7"/>
    <p:sldId id="287" r:id="rId8"/>
    <p:sldId id="288" r:id="rId9"/>
    <p:sldId id="286" r:id="rId10"/>
    <p:sldId id="311" r:id="rId11"/>
    <p:sldId id="312" r:id="rId12"/>
    <p:sldId id="290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279" r:id="rId26"/>
    <p:sldId id="304" r:id="rId27"/>
    <p:sldId id="305" r:id="rId28"/>
    <p:sldId id="306" r:id="rId29"/>
    <p:sldId id="307" r:id="rId30"/>
    <p:sldId id="308" r:id="rId31"/>
    <p:sldId id="271" r:id="rId3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>
      <p:cViewPr varScale="1">
        <p:scale>
          <a:sx n="110" d="100"/>
          <a:sy n="110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99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00528C7-D8CC-4031-91C0-C5377DFE8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027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69B4A0-789D-42AC-AB3F-2EF839280419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7595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9B4A0-789D-42AC-AB3F-2EF839280419}" type="slidenum">
              <a:rPr lang="it-IT" altLang="en-US" smtClean="0"/>
              <a:pPr/>
              <a:t>6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02514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FCFB6B-F833-42EA-906E-AEC38DB5EC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50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A5433C-5987-44DF-B3B5-00E1CCCB10F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91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327E6F-52A1-4FA9-BEDB-98E40F4BD84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25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20B39A-7790-477D-A0FD-9AD919BE72E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09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E8141-C883-4061-AAF2-AB62EF03558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4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78A099-4031-4572-A190-B1A094CB68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2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AA3BFF-7498-4667-ACE4-F3E5FAAA47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0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42BF0-8295-4C69-A407-FCFC5A22EC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7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3BBB6A-35D1-43EF-8926-97D029D54C6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0A5CD-8559-4026-AAD9-9F94AF1792D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D282CF-E4D0-4700-8DA0-508BF0CD23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4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EF507-3AF6-4353-99F6-8625903BB60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0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50A5CD-8559-4026-AAD9-9F94AF1792D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71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8D2568-1FE6-4327-940A-98BAF73511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1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7AD464-338F-487D-BA0E-45F689DC380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97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00DD3-8943-4DAE-B20D-1D37C5A529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12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9299CD-73DC-4A7E-8AAC-8793D912770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10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F45FB5-63CE-46D9-914A-F138ACAD2E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1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ED4F90-2EAC-4D02-8EDD-9D817D1F26C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35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4261CC-1D02-446C-B8D0-F2DA8D9C63F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25 Sep 2020</a:t>
            </a: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/>
              <a:t>Precourse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C776E8-9D98-465B-9334-858757C944FF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6993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F522E-8506-4BB8-9C07-2287C1FC4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9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7C1B6-D907-459C-AD38-622CD061B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82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F984E-E654-4E56-8F1F-E3CEB89CB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07988-B9C8-459E-8BF2-3F89C5FB7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1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FDDDD-A023-48E0-AA8C-C48EF0522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75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88CED-F0BE-4C20-A9FC-FCCE2E7D7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15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8E22F-698D-4D84-9E40-47B2AA407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82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57FA5-8E6C-44AE-8863-992FF85DE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39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5056-AC54-4ACF-BF5E-06D65241A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19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BFCC0-74C3-4A1E-9735-51EF2AD85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3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gray">
          <a:xfrm>
            <a:off x="9906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it-IT" altLang="it-IT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it-IT" altLang="it-IT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Precourse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5B814E3-6504-4D70-A49C-75DF9014B0D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" name="Picture 4" descr="http://static1.gamespot.com/uploads/original/1179/11799911/2831654-windows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7" r="15481"/>
          <a:stretch/>
        </p:blipFill>
        <p:spPr bwMode="auto">
          <a:xfrm>
            <a:off x="160512" y="1051162"/>
            <a:ext cx="811088" cy="72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s.statcounter.com/windows-version-market-share/desktop/worldwide/#monthly-201811-20210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717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88DE9E-8267-42A5-9351-9701DD6B3D50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it-IT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it-IT" sz="3600" dirty="0"/>
              <a:t>Microsoft Windows	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6847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800" dirty="0"/>
              <a:t>Windows 10 </a:t>
            </a:r>
            <a:r>
              <a:rPr lang="en-US" altLang="it-IT" sz="2000" dirty="0"/>
              <a:t>(2015 </a:t>
            </a:r>
            <a:r>
              <a:rPr lang="en-US" altLang="it-IT" sz="2000" dirty="0">
                <a:sym typeface="Wingdings" pitchFamily="2" charset="2"/>
              </a:rPr>
              <a:t>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>
                <a:sym typeface="Wingdings" pitchFamily="2" charset="2"/>
              </a:rPr>
              <a:t>Installed on 73% of computers (17% Mac)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>
                <a:sym typeface="Wingdings" pitchFamily="2" charset="2"/>
                <a:hlinkClick r:id="rId2"/>
              </a:rPr>
              <a:t>https://gs.statcounter.com/windows-version-market-share/desktop/worldwide/#monthly-201811-202102</a:t>
            </a:r>
            <a:endParaRPr lang="en-US" altLang="it-IT" sz="2400" dirty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>
                <a:sym typeface="Wingdings" pitchFamily="2" charset="2"/>
              </a:rPr>
              <a:t>Enterprise edition is installed on unibz computers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it-IT" sz="2800" dirty="0">
              <a:sym typeface="Wingdings" pitchFamily="2" charset="2"/>
            </a:endParaRPr>
          </a:p>
        </p:txBody>
      </p:sp>
      <p:sp>
        <p:nvSpPr>
          <p:cNvPr id="7175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/>
          </a:p>
        </p:txBody>
      </p:sp>
      <p:grpSp>
        <p:nvGrpSpPr>
          <p:cNvPr id="15" name="Group 41"/>
          <p:cNvGrpSpPr>
            <a:grpSpLocks noChangeAspect="1"/>
          </p:cNvGrpSpPr>
          <p:nvPr/>
        </p:nvGrpSpPr>
        <p:grpSpPr bwMode="auto">
          <a:xfrm>
            <a:off x="5238479" y="2017713"/>
            <a:ext cx="3906838" cy="3614738"/>
            <a:chOff x="6970" y="8787"/>
            <a:chExt cx="3801" cy="3753"/>
          </a:xfrm>
        </p:grpSpPr>
        <p:sp>
          <p:nvSpPr>
            <p:cNvPr id="16" name="AutoShape 51"/>
            <p:cNvSpPr>
              <a:spLocks noChangeAspect="1" noChangeArrowheads="1" noTextEdit="1"/>
            </p:cNvSpPr>
            <p:nvPr/>
          </p:nvSpPr>
          <p:spPr bwMode="auto">
            <a:xfrm>
              <a:off x="6970" y="8787"/>
              <a:ext cx="3801" cy="3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7884" y="9716"/>
              <a:ext cx="1973" cy="4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2000" dirty="0">
                  <a:cs typeface="Times New Roman" pitchFamily="18" charset="0"/>
                </a:rPr>
                <a:t>Windows 10 Pro</a:t>
              </a:r>
              <a:endParaRPr lang="en-US" altLang="it-IT" sz="4000" dirty="0"/>
            </a:p>
          </p:txBody>
        </p:sp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7741" y="10411"/>
              <a:ext cx="2260" cy="10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rIns="54000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t-IT" sz="2000" dirty="0">
                  <a:cs typeface="Times New Roman" pitchFamily="18" charset="0"/>
                </a:rPr>
                <a:t>Windows 10</a:t>
              </a:r>
              <a:br>
                <a:rPr lang="en-US" altLang="it-IT" sz="2000" dirty="0">
                  <a:cs typeface="Times New Roman" pitchFamily="18" charset="0"/>
                </a:rPr>
              </a:br>
              <a:r>
                <a:rPr lang="en-US" altLang="it-IT" sz="2000" b="1" dirty="0">
                  <a:cs typeface="Times New Roman" pitchFamily="18" charset="0"/>
                </a:rPr>
                <a:t>Education</a:t>
              </a:r>
              <a:br>
                <a:rPr lang="en-US" altLang="it-IT" sz="2000" b="1" dirty="0">
                  <a:cs typeface="Times New Roman" pitchFamily="18" charset="0"/>
                </a:rPr>
              </a:br>
              <a:r>
                <a:rPr lang="en-US" altLang="it-IT" sz="2000" b="1" dirty="0">
                  <a:cs typeface="Times New Roman" pitchFamily="18" charset="0"/>
                </a:rPr>
                <a:t>Enterprise</a:t>
              </a:r>
              <a:endParaRPr lang="en-US" altLang="it-IT" sz="4000" b="1" dirty="0"/>
            </a:p>
          </p:txBody>
        </p:sp>
        <p:cxnSp>
          <p:nvCxnSpPr>
            <p:cNvPr id="19" name="AutoShape 43"/>
            <p:cNvCxnSpPr>
              <a:cxnSpLocks noChangeShapeType="1"/>
            </p:cNvCxnSpPr>
            <p:nvPr/>
          </p:nvCxnSpPr>
          <p:spPr bwMode="auto">
            <a:xfrm>
              <a:off x="8900" y="9562"/>
              <a:ext cx="5" cy="1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42"/>
            <p:cNvCxnSpPr>
              <a:cxnSpLocks noChangeShapeType="1"/>
            </p:cNvCxnSpPr>
            <p:nvPr/>
          </p:nvCxnSpPr>
          <p:spPr bwMode="auto">
            <a:xfrm flipH="1">
              <a:off x="8865" y="10125"/>
              <a:ext cx="6" cy="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6075518" y="2377753"/>
            <a:ext cx="2234248" cy="362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rIns="5400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dirty="0">
                <a:cs typeface="Times New Roman" pitchFamily="18" charset="0"/>
              </a:rPr>
              <a:t>Windows 10 Home</a:t>
            </a:r>
            <a:endParaRPr lang="en-US" altLang="it-IT" sz="4000" dirty="0"/>
          </a:p>
        </p:txBody>
      </p:sp>
    </p:spTree>
    <p:extLst>
      <p:ext uri="{BB962C8B-B14F-4D97-AF65-F5344CB8AC3E}">
        <p14:creationId xmlns:p14="http://schemas.microsoft.com/office/powerpoint/2010/main" val="158301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536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1548C-409D-424D-BF3A-268C630894B4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it-IT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z="2800" dirty="0">
                <a:latin typeface="Arial" charset="0"/>
                <a:cs typeface="Arial" charset="0"/>
              </a:rPr>
              <a:t>\\ubz01fst.unibz.it\courses\course_coletti</a:t>
            </a:r>
          </a:p>
          <a:p>
            <a:pPr eaLnBrk="1" hangingPunct="1"/>
            <a:endParaRPr lang="en-US" altLang="it-IT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it-IT" sz="2800" dirty="0">
                <a:latin typeface="Arial" charset="0"/>
                <a:cs typeface="Arial" charset="0"/>
              </a:rPr>
              <a:t>\\ubz01fst.unibz.it\courses\exam_coletti\</a:t>
            </a:r>
            <a:r>
              <a:rPr lang="en-US" altLang="it-IT" sz="2400" dirty="0">
                <a:latin typeface="Arial" charset="0"/>
                <a:cs typeface="Arial" charset="0"/>
              </a:rPr>
              <a:t>NAME</a:t>
            </a:r>
          </a:p>
          <a:p>
            <a:pPr eaLnBrk="1" hangingPunct="1"/>
            <a:r>
              <a:rPr lang="en-US" altLang="it-IT" sz="2800" dirty="0">
                <a:latin typeface="Arial" charset="0"/>
                <a:cs typeface="Arial" charset="0"/>
              </a:rPr>
              <a:t>\\ubz01fst.unibz.it\courses\scratchECO</a:t>
            </a:r>
          </a:p>
          <a:p>
            <a:pPr eaLnBrk="1" hangingPunct="1"/>
            <a:endParaRPr lang="en-US" altLang="it-IT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it-IT" sz="2400" dirty="0">
                <a:latin typeface="Arial" charset="0"/>
                <a:cs typeface="Arial" charset="0"/>
              </a:rPr>
              <a:t>\\user.unibz.it\unibzredir \\user.unibz.it\unibzhome</a:t>
            </a:r>
            <a:endParaRPr lang="en-US" altLang="it-IT" sz="20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it-IT" sz="2400" dirty="0"/>
              <a:t>Max 300 MB disk space (emails do not count)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/>
              <a:t>Network directories	</a:t>
            </a:r>
          </a:p>
        </p:txBody>
      </p:sp>
    </p:spTree>
    <p:extLst>
      <p:ext uri="{BB962C8B-B14F-4D97-AF65-F5344CB8AC3E}">
        <p14:creationId xmlns:p14="http://schemas.microsoft.com/office/powerpoint/2010/main" val="253374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638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BF1F12-75A7-4E54-AC32-62B447BF3340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it-IT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z="2400" dirty="0"/>
              <a:t>Windows 10 is not running on your current computer</a:t>
            </a:r>
          </a:p>
          <a:p>
            <a:pPr lvl="1" eaLnBrk="1" hangingPunct="1"/>
            <a:r>
              <a:rPr lang="en-US" altLang="it-IT" sz="2400" dirty="0">
                <a:sym typeface="Wingdings" pitchFamily="2" charset="2"/>
              </a:rPr>
              <a:t>The operating system is running on a server: </a:t>
            </a:r>
            <a:r>
              <a:rPr lang="en-US" altLang="it-IT" sz="2400" u="sng" dirty="0">
                <a:sym typeface="Wingdings" pitchFamily="2" charset="2"/>
              </a:rPr>
              <a:t>virtualization</a:t>
            </a:r>
          </a:p>
          <a:p>
            <a:pPr lvl="1" eaLnBrk="1" hangingPunct="1"/>
            <a:r>
              <a:rPr lang="en-US" altLang="it-IT" sz="2400" dirty="0">
                <a:sym typeface="Wingdings" pitchFamily="2" charset="2"/>
              </a:rPr>
              <a:t>Windows configuration is on that server</a:t>
            </a:r>
          </a:p>
          <a:p>
            <a:pPr lvl="1" eaLnBrk="1" hangingPunct="1"/>
            <a:r>
              <a:rPr lang="en-US" altLang="it-IT" sz="2400" dirty="0">
                <a:sym typeface="Wingdings" pitchFamily="2" charset="2"/>
              </a:rPr>
              <a:t>Desktop and Documents are on the network disk</a:t>
            </a:r>
            <a:r>
              <a:rPr lang="en-US" altLang="it-IT" dirty="0">
                <a:sym typeface="Wingdings" pitchFamily="2" charset="2"/>
              </a:rPr>
              <a:t> </a:t>
            </a:r>
            <a:r>
              <a:rPr lang="en-US" altLang="it-IT" sz="2400" dirty="0">
                <a:latin typeface="Arial" charset="0"/>
                <a:cs typeface="Arial" charset="0"/>
              </a:rPr>
              <a:t>\\user.unibz.it\unibzredir</a:t>
            </a:r>
            <a:r>
              <a:rPr lang="en-US" altLang="it-IT" sz="2400" dirty="0">
                <a:latin typeface="Arial" charset="0"/>
                <a:cs typeface="Arial" charset="0"/>
                <a:sym typeface="Wingdings" pitchFamily="2" charset="2"/>
              </a:rPr>
              <a:t> \\user.unibz.it\homeunibz</a:t>
            </a:r>
          </a:p>
          <a:p>
            <a:pPr lvl="2" eaLnBrk="1" hangingPunct="1"/>
            <a:r>
              <a:rPr lang="en-US" altLang="it-IT" sz="2000" dirty="0">
                <a:latin typeface="Arial" charset="0"/>
                <a:cs typeface="Arial" charset="0"/>
                <a:sym typeface="Wingdings" pitchFamily="2" charset="2"/>
              </a:rPr>
              <a:t>Your quota limit is 300 MB</a:t>
            </a:r>
          </a:p>
          <a:p>
            <a:pPr lvl="2" eaLnBrk="1" hangingPunct="1"/>
            <a:r>
              <a:rPr lang="en-US" altLang="it-IT" sz="2000" dirty="0">
                <a:latin typeface="Arial" charset="0"/>
                <a:cs typeface="Arial" charset="0"/>
                <a:sym typeface="Wingdings" pitchFamily="2" charset="2"/>
              </a:rPr>
              <a:t>When over quota, delete files from here</a:t>
            </a:r>
          </a:p>
          <a:p>
            <a:pPr lvl="1" eaLnBrk="1" hangingPunct="1"/>
            <a:r>
              <a:rPr lang="en-US" altLang="it-IT" sz="2400" dirty="0">
                <a:latin typeface="Arial" charset="0"/>
                <a:cs typeface="Arial" charset="0"/>
                <a:sym typeface="Wingdings" pitchFamily="2" charset="2"/>
              </a:rPr>
              <a:t>On your own computer use VMware: https://desktop.scientificnet.org</a:t>
            </a:r>
            <a:endParaRPr lang="en-US" altLang="it-IT" sz="2400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dirty="0"/>
              <a:t>Virtualization at </a:t>
            </a:r>
            <a:r>
              <a:rPr lang="en-US" altLang="it-IT" dirty="0" err="1"/>
              <a:t>unibz</a:t>
            </a:r>
            <a:r>
              <a:rPr lang="en-US" alt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7617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Folders (directories)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992888" cy="4752528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Create on your Desktop a new directory called “</a:t>
            </a:r>
            <a:r>
              <a:rPr lang="en-US" sz="2000" dirty="0" err="1"/>
              <a:t>course_computer</a:t>
            </a:r>
            <a:r>
              <a:rPr lang="en-US" sz="2000" dirty="0"/>
              <a:t>”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1800" dirty="0">
                <a:sym typeface="Wingdings" pitchFamily="2" charset="2"/>
              </a:rPr>
              <a:t>right-click on your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Desktop  New </a:t>
            </a:r>
            <a:r>
              <a:rPr lang="en-US" sz="1800" dirty="0">
                <a:solidFill>
                  <a:srgbClr val="0070C0"/>
                </a:solidFill>
                <a:sym typeface="Wingdings"/>
              </a:rPr>
              <a:t>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Folder  </a:t>
            </a:r>
            <a:r>
              <a:rPr lang="en-US" sz="1800" dirty="0">
                <a:sym typeface="Wingdings" pitchFamily="2" charset="2"/>
              </a:rPr>
              <a:t>type the folder name (“</a:t>
            </a:r>
            <a:r>
              <a:rPr lang="en-US" sz="1800" dirty="0" err="1">
                <a:sym typeface="Wingdings" pitchFamily="2" charset="2"/>
              </a:rPr>
              <a:t>course_computer</a:t>
            </a:r>
            <a:r>
              <a:rPr lang="en-US" sz="1800" dirty="0">
                <a:sym typeface="Wingdings" pitchFamily="2" charset="2"/>
              </a:rPr>
              <a:t>”) </a:t>
            </a:r>
            <a:r>
              <a:rPr lang="en-US" sz="1800" dirty="0">
                <a:solidFill>
                  <a:srgbClr val="00B050"/>
                </a:solidFill>
                <a:sym typeface="Wingdings" pitchFamily="2" charset="2"/>
              </a:rPr>
              <a:t>Mac: Desktop </a:t>
            </a:r>
            <a:r>
              <a:rPr lang="en-US" sz="1800" dirty="0">
                <a:solidFill>
                  <a:srgbClr val="00B050"/>
                </a:solidFill>
                <a:sym typeface="Wingdings"/>
              </a:rPr>
              <a:t> New Folder</a:t>
            </a:r>
            <a:endParaRPr lang="en-US" sz="1800" dirty="0">
              <a:solidFill>
                <a:srgbClr val="00B050"/>
              </a:solidFill>
              <a:sym typeface="Wingdings" pitchFamily="2" charset="2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1800" dirty="0">
              <a:sym typeface="Wingdings" pitchFamily="2" charset="2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Rename the new folder as “course_ex1”: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1800" dirty="0">
                <a:sym typeface="Wingdings" pitchFamily="2" charset="2"/>
              </a:rPr>
              <a:t>right-click on the folder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 Rename  </a:t>
            </a:r>
            <a:r>
              <a:rPr lang="en-US" sz="1800" dirty="0">
                <a:sym typeface="Wingdings" pitchFamily="2" charset="2"/>
              </a:rPr>
              <a:t>type the new name (“course_ex1”)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>
              <a:sym typeface="Wingdings" pitchFamily="2" charset="2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i="1" dirty="0"/>
              <a:t>Exercise: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1800" i="1" dirty="0"/>
              <a:t>In “course_ex1” create 2 new folders named: “</a:t>
            </a:r>
            <a:r>
              <a:rPr lang="en-US" sz="1800" i="1" dirty="0" err="1"/>
              <a:t>first_folder</a:t>
            </a:r>
            <a:r>
              <a:rPr lang="en-US" sz="1800" i="1" dirty="0"/>
              <a:t>” and “</a:t>
            </a:r>
            <a:r>
              <a:rPr lang="en-US" sz="1800" i="1" dirty="0" err="1"/>
              <a:t>second_folder</a:t>
            </a:r>
            <a:r>
              <a:rPr lang="en-US" sz="1800" i="1" dirty="0"/>
              <a:t>”.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23C704A-244E-4FE5-9296-4FE0CE69803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722440" cy="475252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Windows offers to the user 3 different ways to make a copy of a file already present in the file system.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Exercise: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/>
              <a:t>\\ubz01fst.unibz.it\Courses\Course_Coletti\</a:t>
            </a:r>
            <a:br>
              <a:rPr lang="en-US" sz="2400" dirty="0"/>
            </a:br>
            <a:r>
              <a:rPr lang="en-US" sz="2000" dirty="0"/>
              <a:t>contains three text files: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sz="1800" dirty="0"/>
              <a:t>ex1_first.txt;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sz="1800" dirty="0"/>
              <a:t>ex1_second.txt;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sz="1800" dirty="0"/>
              <a:t>ex1_third.txt;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copy those files in </a:t>
            </a:r>
            <a:r>
              <a:rPr lang="en-US" sz="2000" dirty="0">
                <a:sym typeface="Wingdings" pitchFamily="2" charset="2"/>
              </a:rPr>
              <a:t>course_ex1\</a:t>
            </a:r>
            <a:r>
              <a:rPr lang="en-US" sz="2000" dirty="0" err="1">
                <a:sym typeface="Wingdings" pitchFamily="2" charset="2"/>
              </a:rPr>
              <a:t>first_folder</a:t>
            </a:r>
            <a:r>
              <a:rPr lang="en-US" sz="2000" dirty="0">
                <a:sym typeface="Wingdings" pitchFamily="2" charset="2"/>
              </a:rPr>
              <a:t>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sym typeface="Wingdings" pitchFamily="2" charset="2"/>
              </a:rPr>
              <a:t>keep the same names;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sym typeface="Wingdings" pitchFamily="2" charset="2"/>
              </a:rPr>
              <a:t>use a different copying method for each file.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88A5B34-DE48-4365-B887-199250D5954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Copying files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1150938" y="1844824"/>
            <a:ext cx="7615237" cy="4251176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First method: </a:t>
            </a:r>
            <a:br>
              <a:rPr lang="en-US" sz="2800" dirty="0"/>
            </a:br>
            <a:r>
              <a:rPr lang="en-US" sz="2400" dirty="0">
                <a:solidFill>
                  <a:srgbClr val="0070C0"/>
                </a:solidFill>
              </a:rPr>
              <a:t>right-click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70C0"/>
                </a:solidFill>
              </a:rPr>
              <a:t> Copy </a:t>
            </a:r>
            <a:r>
              <a:rPr lang="en-US" sz="2400" dirty="0"/>
              <a:t>then</a:t>
            </a:r>
            <a:r>
              <a:rPr lang="en-US" sz="2400" b="1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right-click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70C0"/>
                </a:solidFill>
              </a:rPr>
              <a:t> Paste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B050"/>
                </a:solidFill>
              </a:rPr>
              <a:t>Mac: right-click </a:t>
            </a:r>
            <a:r>
              <a:rPr lang="en-US" sz="2800" dirty="0">
                <a:solidFill>
                  <a:srgbClr val="00B05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00B050"/>
                </a:solidFill>
              </a:rPr>
              <a:t> Copy “ex1_first.txt”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then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Paste Item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lvl="1" eaLnBrk="1" hangingPunct="1"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right-click</a:t>
            </a:r>
            <a:r>
              <a:rPr lang="en-US" sz="2400" dirty="0"/>
              <a:t> on ex1_first.txt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Copy</a:t>
            </a:r>
            <a:r>
              <a:rPr lang="en-US" sz="2400" dirty="0">
                <a:sym typeface="Wingdings" pitchFamily="2" charset="2"/>
              </a:rPr>
              <a:t>;</a:t>
            </a:r>
          </a:p>
          <a:p>
            <a:pPr lvl="1" eaLnBrk="1" hangingPunct="1"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enter directory course_ex1\</a:t>
            </a:r>
            <a:r>
              <a:rPr lang="en-US" sz="2400" dirty="0" err="1">
                <a:sym typeface="Wingdings" pitchFamily="2" charset="2"/>
              </a:rPr>
              <a:t>first_folder</a:t>
            </a:r>
            <a:r>
              <a:rPr lang="en-US" sz="2400" dirty="0">
                <a:sym typeface="Wingdings" pitchFamily="2" charset="2"/>
              </a:rPr>
              <a:t>;</a:t>
            </a:r>
          </a:p>
          <a:p>
            <a:pPr lvl="1" eaLnBrk="1" hangingPunct="1"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right-click (somewhere in the window)  Paste.</a:t>
            </a:r>
          </a:p>
          <a:p>
            <a:pPr eaLnBrk="1" hangingPunct="1"/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610BD0-D55C-40C9-87BC-38C17A5E5E7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11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Copying files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/>
            <a:r>
              <a:rPr lang="en-US" sz="2400" dirty="0"/>
              <a:t>Second method: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dirty="0">
                <a:solidFill>
                  <a:srgbClr val="0070C0"/>
                </a:solidFill>
              </a:rPr>
              <a:t>CTRL+C </a:t>
            </a:r>
            <a:r>
              <a:rPr lang="en-US" sz="2400" dirty="0">
                <a:solidFill>
                  <a:schemeClr val="accent2"/>
                </a:solidFill>
              </a:rPr>
              <a:t>  </a:t>
            </a:r>
            <a:r>
              <a:rPr lang="en-US" sz="2400" dirty="0"/>
              <a:t>then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CTRL+V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 		</a:t>
            </a:r>
            <a:r>
              <a:rPr lang="en-US" sz="2400" dirty="0">
                <a:solidFill>
                  <a:srgbClr val="00B050"/>
                </a:solidFill>
              </a:rPr>
              <a:t>Mac: </a:t>
            </a:r>
            <a:r>
              <a:rPr lang="en-US" sz="2400" dirty="0" err="1">
                <a:solidFill>
                  <a:srgbClr val="00B050"/>
                </a:solidFill>
              </a:rPr>
              <a:t>cmd+C</a:t>
            </a:r>
            <a:r>
              <a:rPr lang="en-US" sz="2400" dirty="0">
                <a:solidFill>
                  <a:srgbClr val="00B050"/>
                </a:solidFill>
              </a:rPr>
              <a:t>   then  </a:t>
            </a:r>
            <a:r>
              <a:rPr lang="en-US" sz="2400" dirty="0" err="1">
                <a:solidFill>
                  <a:srgbClr val="00B050"/>
                </a:solidFill>
              </a:rPr>
              <a:t>cmd+V</a:t>
            </a:r>
            <a:endParaRPr lang="en-US" sz="2400" dirty="0">
              <a:solidFill>
                <a:srgbClr val="00B050"/>
              </a:solidFill>
            </a:endParaRPr>
          </a:p>
          <a:p>
            <a:pPr marL="609600" indent="-609600" eaLnBrk="1" hangingPunct="1"/>
            <a:endParaRPr lang="en-US" sz="2400" dirty="0"/>
          </a:p>
          <a:p>
            <a:pPr marL="990600" lvl="1" indent="-519113" eaLnBrk="1" hangingPunct="1">
              <a:buFont typeface="Wingdings" pitchFamily="2" charset="2"/>
              <a:buAutoNum type="arabicPeriod"/>
            </a:pPr>
            <a:r>
              <a:rPr lang="en-US" sz="2000" dirty="0"/>
              <a:t>Go to the folder;</a:t>
            </a:r>
          </a:p>
          <a:p>
            <a:pPr marL="990600" lvl="1" indent="-519113" eaLnBrk="1" hangingPunct="1">
              <a:buFont typeface="Wingdings" pitchFamily="2" charset="2"/>
              <a:buAutoNum type="arabicPeriod"/>
            </a:pPr>
            <a:r>
              <a:rPr lang="en-US" sz="2000" dirty="0"/>
              <a:t>select ex1_second.txt</a:t>
            </a:r>
          </a:p>
          <a:p>
            <a:pPr marL="990600" lvl="1" indent="-519113" eaLnBrk="1" hangingPunct="1">
              <a:buFont typeface="Wingdings" pitchFamily="2" charset="2"/>
              <a:buAutoNum type="arabicPeriod"/>
            </a:pPr>
            <a:r>
              <a:rPr lang="en-US" sz="2000" dirty="0">
                <a:sym typeface="Wingdings" pitchFamily="2" charset="2"/>
              </a:rPr>
              <a:t>CTRL + C; 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</a:t>
            </a:r>
            <a:r>
              <a:rPr lang="en-US" sz="2000" dirty="0" err="1">
                <a:solidFill>
                  <a:srgbClr val="00B050"/>
                </a:solidFill>
                <a:sym typeface="Wingdings" pitchFamily="2" charset="2"/>
              </a:rPr>
              <a:t>cmd+C</a:t>
            </a:r>
            <a:endParaRPr lang="en-US" sz="2000" dirty="0">
              <a:solidFill>
                <a:srgbClr val="00B050"/>
              </a:solidFill>
            </a:endParaRPr>
          </a:p>
          <a:p>
            <a:pPr marL="990600" lvl="1" indent="-519113" eaLnBrk="1" hangingPunct="1">
              <a:buFont typeface="Wingdings" pitchFamily="2" charset="2"/>
              <a:buAutoNum type="arabicPeriod"/>
            </a:pPr>
            <a:r>
              <a:rPr lang="en-US" sz="2000" dirty="0">
                <a:sym typeface="Wingdings" pitchFamily="2" charset="2"/>
              </a:rPr>
              <a:t>enter </a:t>
            </a:r>
            <a:r>
              <a:rPr lang="en-US" sz="2000" dirty="0"/>
              <a:t>course</a:t>
            </a:r>
            <a:r>
              <a:rPr lang="en-US" sz="2000" dirty="0">
                <a:sym typeface="Wingdings" pitchFamily="2" charset="2"/>
              </a:rPr>
              <a:t>_ex1\</a:t>
            </a:r>
            <a:r>
              <a:rPr lang="en-US" sz="2000" dirty="0" err="1">
                <a:sym typeface="Wingdings" pitchFamily="2" charset="2"/>
              </a:rPr>
              <a:t>first_folder</a:t>
            </a:r>
            <a:endParaRPr lang="en-US" sz="2000" dirty="0">
              <a:sym typeface="Wingdings" pitchFamily="2" charset="2"/>
            </a:endParaRPr>
          </a:p>
          <a:p>
            <a:pPr marL="990600" lvl="1" indent="-519113">
              <a:buFont typeface="Wingdings" pitchFamily="2" charset="2"/>
              <a:buAutoNum type="arabicPeriod"/>
            </a:pPr>
            <a:r>
              <a:rPr lang="en-US" sz="2000" dirty="0">
                <a:sym typeface="Wingdings" pitchFamily="2" charset="2"/>
              </a:rPr>
              <a:t>CTRL + V; 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</a:t>
            </a:r>
            <a:r>
              <a:rPr lang="en-US" sz="2000" dirty="0" err="1">
                <a:solidFill>
                  <a:srgbClr val="00B050"/>
                </a:solidFill>
                <a:sym typeface="Wingdings" pitchFamily="2" charset="2"/>
              </a:rPr>
              <a:t>cmd+V</a:t>
            </a:r>
            <a:endParaRPr lang="en-US" sz="2000" dirty="0">
              <a:solidFill>
                <a:srgbClr val="00B050"/>
              </a:solidFill>
              <a:sym typeface="Wingdings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5AF518B-0F3A-4193-ADF3-6973F9F6CE9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5081211-36BF-4063-AC7F-3F75BFB72CB5}" type="slidenum">
              <a:rPr lang="en-US" sz="1400" b="1">
                <a:solidFill>
                  <a:srgbClr val="FFFFFF"/>
                </a:solidFill>
                <a:latin typeface="Tw Cen MT"/>
                <a:cs typeface="Arial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400" b="1">
              <a:solidFill>
                <a:srgbClr val="FFFFFF"/>
              </a:solidFill>
              <a:latin typeface="Tw Cen M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28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7" y="1916832"/>
            <a:ext cx="7957517" cy="4512543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sym typeface="Wingdings" pitchFamily="2" charset="2"/>
              </a:rPr>
              <a:t>Third method: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			drag and drop</a:t>
            </a:r>
          </a:p>
          <a:p>
            <a:pPr marL="714375" lvl="1" indent="-269875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>
              <a:sym typeface="Wingdings" pitchFamily="2" charset="2"/>
            </a:endParaRPr>
          </a:p>
          <a:p>
            <a:pPr marL="714375" lvl="1" indent="-269875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>
                <a:sym typeface="Wingdings" pitchFamily="2" charset="2"/>
              </a:rPr>
              <a:t>Go to the folder:</a:t>
            </a:r>
          </a:p>
          <a:p>
            <a:pPr lvl="1">
              <a:buFont typeface="Wingdings" pitchFamily="2" charset="2"/>
              <a:buAutoNum type="arabicPeriod"/>
              <a:defRPr/>
            </a:pPr>
            <a:r>
              <a:rPr lang="en-US" dirty="0"/>
              <a:t>Take ex1_third.txt and </a:t>
            </a:r>
            <a:r>
              <a:rPr lang="en-US" dirty="0">
                <a:sym typeface="Wingdings" pitchFamily="2" charset="2"/>
              </a:rPr>
              <a:t>drag it to course_ex1\</a:t>
            </a:r>
            <a:r>
              <a:rPr lang="en-US" dirty="0" err="1">
                <a:sym typeface="Wingdings" pitchFamily="2" charset="2"/>
              </a:rPr>
              <a:t>first_folder</a:t>
            </a:r>
            <a:endParaRPr lang="en-US" dirty="0">
              <a:sym typeface="Wingdings" pitchFamily="2" charset="2"/>
            </a:endParaRPr>
          </a:p>
          <a:p>
            <a:pPr marL="640080" lvl="1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hlink"/>
                </a:solidFill>
                <a:sym typeface="Wingdings" pitchFamily="2" charset="2"/>
              </a:rPr>
              <a:t>There must be the “+” symbol </a:t>
            </a:r>
          </a:p>
          <a:p>
            <a:pPr marL="640080" lvl="1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hlink"/>
                </a:solidFill>
                <a:sym typeface="Wingdings" pitchFamily="2" charset="2"/>
              </a:rPr>
              <a:t>If not, keep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CTRL</a:t>
            </a:r>
            <a:r>
              <a:rPr lang="en-US" dirty="0">
                <a:solidFill>
                  <a:schemeClr val="hlink"/>
                </a:solidFill>
                <a:sym typeface="Wingdings" pitchFamily="2" charset="2"/>
              </a:rPr>
              <a:t> pressed;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 Mac: ALT</a:t>
            </a:r>
            <a:endParaRPr lang="en-US" dirty="0">
              <a:sym typeface="Wingdings" pitchFamily="2" charset="2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AutoNum type="arabicPeriod" startAt="3"/>
              <a:defRPr/>
            </a:pPr>
            <a:r>
              <a:rPr lang="en-US" dirty="0">
                <a:sym typeface="Wingdings" pitchFamily="2" charset="2"/>
              </a:rPr>
              <a:t>Drop the file (release the mouse button)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3AF7D69-F434-444F-809E-6C55ED4858C5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1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Copying files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Exercise:</a:t>
            </a:r>
          </a:p>
          <a:p>
            <a:pPr lvl="1" eaLnBrk="1" hangingPunct="1"/>
            <a:r>
              <a:rPr lang="en-US" i="1" dirty="0"/>
              <a:t>Copy files from </a:t>
            </a:r>
            <a:r>
              <a:rPr lang="en-US" i="1" dirty="0" err="1"/>
              <a:t>first_folder</a:t>
            </a:r>
            <a:r>
              <a:rPr lang="en-US" i="1" dirty="0"/>
              <a:t> to </a:t>
            </a:r>
            <a:r>
              <a:rPr lang="en-US" i="1" dirty="0" err="1"/>
              <a:t>second_folder</a:t>
            </a:r>
            <a:r>
              <a:rPr lang="en-US" i="1" dirty="0"/>
              <a:t>;</a:t>
            </a:r>
          </a:p>
          <a:p>
            <a:pPr lvl="1" eaLnBrk="1" hangingPunct="1"/>
            <a:r>
              <a:rPr lang="en-US" i="1" dirty="0"/>
              <a:t>use each method;</a:t>
            </a:r>
          </a:p>
          <a:p>
            <a:pPr lvl="1" eaLnBrk="1" hangingPunct="1"/>
            <a:r>
              <a:rPr lang="en-US" i="1" dirty="0"/>
              <a:t>rename each copied file adding “_copied” at the end of the name (before the extension).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0C73BC8-6F23-4A37-A26B-26E560A9C96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0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Deleting files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1043607" y="1916832"/>
            <a:ext cx="7722567" cy="44411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Three methods:</a:t>
            </a:r>
          </a:p>
          <a:p>
            <a:pPr lvl="1" eaLnBrk="1" hangingPunct="1"/>
            <a:r>
              <a:rPr lang="en-US" sz="2000" dirty="0">
                <a:solidFill>
                  <a:srgbClr val="0070C0"/>
                </a:solidFill>
              </a:rPr>
              <a:t>right-click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 Delete   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right-click </a:t>
            </a:r>
            <a:r>
              <a:rPr lang="en-US" sz="2000" dirty="0">
                <a:solidFill>
                  <a:srgbClr val="00B050"/>
                </a:solidFill>
                <a:sym typeface="Wingdings"/>
              </a:rPr>
              <a:t>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Move to Trash</a:t>
            </a:r>
          </a:p>
          <a:p>
            <a:pPr lvl="1" eaLnBrk="1" hangingPunct="1"/>
            <a:r>
              <a:rPr lang="en-US" sz="2000" dirty="0">
                <a:sym typeface="Wingdings" pitchFamily="2" charset="2"/>
              </a:rPr>
              <a:t>drag the file in the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Recycle Bin </a:t>
            </a:r>
            <a:r>
              <a:rPr lang="en-US" sz="2000" dirty="0">
                <a:sym typeface="Wingdings" pitchFamily="2" charset="2"/>
              </a:rPr>
              <a:t>and drop it;</a:t>
            </a:r>
          </a:p>
          <a:p>
            <a:pPr lvl="1" eaLnBrk="1" hangingPunct="1"/>
            <a:r>
              <a:rPr lang="en-US" sz="2000" dirty="0">
                <a:sym typeface="Wingdings" pitchFamily="2" charset="2"/>
              </a:rPr>
              <a:t>select</a:t>
            </a:r>
            <a:r>
              <a:rPr lang="en-US" sz="2000" dirty="0"/>
              <a:t> the file and press </a:t>
            </a:r>
            <a:r>
              <a:rPr lang="en-US" sz="2000" dirty="0">
                <a:solidFill>
                  <a:srgbClr val="0070C0"/>
                </a:solidFill>
              </a:rPr>
              <a:t>DEL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0070C0"/>
                </a:solidFill>
              </a:rPr>
              <a:t>ENTF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CANC</a:t>
            </a:r>
            <a:r>
              <a:rPr lang="en-US" sz="2000" dirty="0"/>
              <a:t>).</a:t>
            </a:r>
          </a:p>
          <a:p>
            <a:pPr marL="365760" lvl="1" indent="0" eaLnBrk="1" hangingPunct="1">
              <a:buNone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B050"/>
                </a:solidFill>
              </a:rPr>
              <a:t>Mac: </a:t>
            </a:r>
            <a:r>
              <a:rPr lang="en-US" sz="2000" dirty="0" err="1">
                <a:solidFill>
                  <a:srgbClr val="00B050"/>
                </a:solidFill>
              </a:rPr>
              <a:t>cmd+DEL</a:t>
            </a:r>
            <a:r>
              <a:rPr lang="en-US" sz="2000" dirty="0">
                <a:solidFill>
                  <a:srgbClr val="00B050"/>
                </a:solidFill>
              </a:rPr>
              <a:t> or </a:t>
            </a:r>
            <a:r>
              <a:rPr lang="en-US" sz="2000" dirty="0" err="1">
                <a:solidFill>
                  <a:srgbClr val="00B050"/>
                </a:solidFill>
              </a:rPr>
              <a:t>cmd+Backspace</a:t>
            </a:r>
            <a:endParaRPr lang="en-US" sz="2000" dirty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/>
            <a:r>
              <a:rPr lang="en-US" sz="2400" i="1" dirty="0"/>
              <a:t>Exercise: delete each file in “</a:t>
            </a:r>
            <a:r>
              <a:rPr lang="en-US" sz="2400" i="1" dirty="0" err="1"/>
              <a:t>second_folder</a:t>
            </a:r>
            <a:r>
              <a:rPr lang="en-US" sz="2400" i="1" dirty="0"/>
              <a:t>” :</a:t>
            </a:r>
          </a:p>
          <a:p>
            <a:pPr lvl="1" eaLnBrk="1" hangingPunct="1"/>
            <a:r>
              <a:rPr lang="en-US" sz="2000" i="1" dirty="0"/>
              <a:t>use all three available methods.</a:t>
            </a:r>
          </a:p>
          <a:p>
            <a:pPr lvl="1" eaLnBrk="1" hangingPunct="1"/>
            <a:r>
              <a:rPr lang="en-US" sz="2000" i="1" dirty="0"/>
              <a:t>delete one of them permanently with </a:t>
            </a:r>
            <a:r>
              <a:rPr lang="en-US" sz="2000" i="1" dirty="0">
                <a:solidFill>
                  <a:srgbClr val="0070C0"/>
                </a:solidFill>
              </a:rPr>
              <a:t>SHIFT+DEL</a:t>
            </a:r>
            <a:r>
              <a:rPr lang="en-US" sz="2000" i="1" dirty="0"/>
              <a:t> (</a:t>
            </a:r>
            <a:r>
              <a:rPr lang="en-US" sz="2000" i="1" dirty="0">
                <a:solidFill>
                  <a:srgbClr val="00B050"/>
                </a:solidFill>
              </a:rPr>
              <a:t>Mac: </a:t>
            </a:r>
            <a:r>
              <a:rPr lang="en-US" sz="2000" i="1" dirty="0" err="1">
                <a:solidFill>
                  <a:srgbClr val="00B050"/>
                </a:solidFill>
              </a:rPr>
              <a:t>cmd+ALT+DEL</a:t>
            </a:r>
            <a:r>
              <a:rPr lang="en-US" sz="2000" i="1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FA44C51-F449-45C0-94B4-78FCC637EF57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9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1916832"/>
            <a:ext cx="7615237" cy="436966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>
                <a:solidFill>
                  <a:srgbClr val="00B050"/>
                </a:solidFill>
              </a:rPr>
              <a:t>Mac beware! You cannot cut, system is very different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Three methods: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solidFill>
                  <a:srgbClr val="0070C0"/>
                </a:solidFill>
              </a:rPr>
              <a:t>right-click </a:t>
            </a: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 Cut  </a:t>
            </a:r>
            <a:r>
              <a:rPr lang="en-US" sz="2400" dirty="0">
                <a:sym typeface="Wingdings" pitchFamily="2" charset="2"/>
              </a:rPr>
              <a:t>then  </a:t>
            </a: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right-click  Paste</a:t>
            </a:r>
            <a:r>
              <a:rPr lang="en-US" sz="2400" dirty="0">
                <a:sym typeface="Wingdings" pitchFamily="2" charset="2"/>
              </a:rPr>
              <a:t>;</a:t>
            </a:r>
          </a:p>
          <a:p>
            <a:pPr marL="365760" lvl="1" indent="0">
              <a:buNone/>
              <a:defRPr/>
            </a:pP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</a:t>
            </a:r>
            <a:r>
              <a:rPr lang="en-US" sz="2000" dirty="0">
                <a:solidFill>
                  <a:srgbClr val="00B050"/>
                </a:solidFill>
              </a:rPr>
              <a:t>right-click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 Copy “filename”    then</a:t>
            </a:r>
            <a:br>
              <a:rPr lang="en-US" sz="2000" dirty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   right-click  alt </a:t>
            </a:r>
            <a:r>
              <a:rPr lang="en-US" sz="2000" dirty="0">
                <a:solidFill>
                  <a:srgbClr val="00B050"/>
                </a:solidFill>
                <a:sym typeface="Wingdings"/>
              </a:rPr>
              <a:t>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 Move Item Here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sym typeface="Wingdings" pitchFamily="2" charset="2"/>
              </a:rPr>
              <a:t>drag and drop</a:t>
            </a:r>
            <a:br>
              <a:rPr lang="en-US" sz="2400" dirty="0">
                <a:sym typeface="Wingdings" pitchFamily="2" charset="2"/>
              </a:rPr>
            </a:br>
            <a:r>
              <a:rPr lang="en-US" sz="2000" dirty="0">
                <a:solidFill>
                  <a:schemeClr val="hlink"/>
                </a:solidFill>
                <a:sym typeface="Wingdings" pitchFamily="2" charset="2"/>
              </a:rPr>
              <a:t>without “+”, otherwise press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SHIFT</a:t>
            </a:r>
            <a:r>
              <a:rPr lang="en-US" sz="2000" dirty="0">
                <a:solidFill>
                  <a:schemeClr val="hlink"/>
                </a:solidFill>
                <a:sym typeface="Wingdings" pitchFamily="2" charset="2"/>
              </a:rPr>
              <a:t> 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</a:t>
            </a:r>
            <a:r>
              <a:rPr lang="en-US" sz="2000" dirty="0" err="1">
                <a:solidFill>
                  <a:srgbClr val="00B050"/>
                </a:solidFill>
                <a:sym typeface="Wingdings" pitchFamily="2" charset="2"/>
              </a:rPr>
              <a:t>cmd</a:t>
            </a:r>
            <a:endParaRPr lang="en-US" sz="2000" dirty="0">
              <a:sym typeface="Wingdings" pitchFamily="2" charset="2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CTRL + X </a:t>
            </a:r>
            <a:r>
              <a:rPr lang="en-US" sz="2400" dirty="0">
                <a:sym typeface="Wingdings" pitchFamily="2" charset="2"/>
              </a:rPr>
              <a:t>and </a:t>
            </a: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CTRL + V </a:t>
            </a: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Mac: no (easy) way </a:t>
            </a:r>
            <a:r>
              <a:rPr lang="en-US" sz="2400" dirty="0">
                <a:solidFill>
                  <a:srgbClr val="00B050"/>
                </a:solidFill>
                <a:sym typeface="Wingdings"/>
              </a:rPr>
              <a:t></a:t>
            </a:r>
            <a:endParaRPr lang="en-US" sz="2400" dirty="0">
              <a:solidFill>
                <a:srgbClr val="00B050"/>
              </a:solidFill>
              <a:sym typeface="Wingdings" pitchFamily="2" charset="2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5EB595E-4F2F-4B8A-BC4D-396731A9303E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922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5E270B-1152-447B-81C1-CD45785306B1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it-IT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it-IT" sz="3600" dirty="0"/>
              <a:t>Regional settings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70C0"/>
                </a:solidFill>
              </a:rPr>
              <a:t>Search</a:t>
            </a: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 Control Panel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	 Clock and Region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	 </a:t>
            </a:r>
            <a:r>
              <a:rPr lang="en-US" sz="2800" dirty="0">
                <a:solidFill>
                  <a:srgbClr val="0070C0"/>
                </a:solidFill>
              </a:rPr>
              <a:t>Region </a:t>
            </a:r>
            <a:r>
              <a:rPr lang="en-US" sz="2600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2600" dirty="0">
                <a:solidFill>
                  <a:srgbClr val="0070C0"/>
                </a:solidFill>
              </a:rPr>
              <a:t>Formats </a:t>
            </a:r>
            <a:r>
              <a:rPr lang="en-US" sz="2600" dirty="0">
                <a:solidFill>
                  <a:srgbClr val="0070C0"/>
                </a:solidFill>
                <a:sym typeface="Wingdings" pitchFamily="2" charset="2"/>
              </a:rPr>
              <a:t> Additional Settings</a:t>
            </a: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Mac: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System Preferences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Language &amp; Regions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Advanced…</a:t>
            </a:r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600" dirty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ym typeface="Wingdings" pitchFamily="2" charset="2"/>
              </a:rPr>
              <a:t>Switching keyboard on </a:t>
            </a:r>
            <a:r>
              <a:rPr lang="en-US" sz="3000" dirty="0" err="1">
                <a:sym typeface="Wingdings" pitchFamily="2" charset="2"/>
              </a:rPr>
              <a:t>unibz</a:t>
            </a:r>
            <a:r>
              <a:rPr lang="en-US" sz="3000" dirty="0">
                <a:sym typeface="Wingdings" pitchFamily="2" charset="2"/>
              </a:rPr>
              <a:t> computers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left ALT + shift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Windows + space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Moving a file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Exercise:</a:t>
            </a:r>
          </a:p>
          <a:p>
            <a:pPr lvl="1" eaLnBrk="1" hangingPunct="1"/>
            <a:r>
              <a:rPr lang="en-US" sz="2400" dirty="0"/>
              <a:t>consider the three files in “</a:t>
            </a:r>
            <a:r>
              <a:rPr lang="en-US" sz="2400" dirty="0" err="1"/>
              <a:t>first_folder</a:t>
            </a:r>
            <a:r>
              <a:rPr lang="en-US" sz="2400" dirty="0"/>
              <a:t>” and move them to “</a:t>
            </a:r>
            <a:r>
              <a:rPr lang="en-US" sz="2400" dirty="0" err="1"/>
              <a:t>second_folder</a:t>
            </a:r>
            <a:r>
              <a:rPr lang="en-US" sz="2400" dirty="0"/>
              <a:t>” </a:t>
            </a:r>
          </a:p>
          <a:p>
            <a:pPr lvl="1" eaLnBrk="1" hangingPunct="1"/>
            <a:r>
              <a:rPr lang="en-US" sz="2400" dirty="0"/>
              <a:t>use all the available methods (one for each file)</a:t>
            </a:r>
          </a:p>
          <a:p>
            <a:pPr lvl="1" eaLnBrk="1" hangingPunct="1"/>
            <a:endParaRPr lang="en-US" sz="2400" dirty="0"/>
          </a:p>
          <a:p>
            <a:pPr lvl="1" eaLnBrk="1" hangingPunct="1">
              <a:buFont typeface="Wingdings" pitchFamily="2" charset="2"/>
              <a:buNone/>
            </a:pPr>
            <a:endParaRPr lang="en-US" sz="2400" dirty="0"/>
          </a:p>
          <a:p>
            <a:pPr eaLnBrk="1" hangingPunct="1"/>
            <a:r>
              <a:rPr lang="en-US" sz="2800" i="1" dirty="0"/>
              <a:t>Exercise:</a:t>
            </a:r>
          </a:p>
          <a:p>
            <a:pPr lvl="1" eaLnBrk="1" hangingPunct="1"/>
            <a:r>
              <a:rPr lang="en-US" sz="2400" dirty="0"/>
              <a:t>Move the files back to their previous folder</a:t>
            </a:r>
          </a:p>
          <a:p>
            <a:pPr lvl="1" eaLnBrk="1" hangingPunct="1"/>
            <a:r>
              <a:rPr lang="en-US" sz="2400" dirty="0"/>
              <a:t>Use a different method for each file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9A98CD7-11F7-42B3-8AFA-36CB0BC5AEA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2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Links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1150938" y="1916832"/>
            <a:ext cx="7615237" cy="465541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Beware: a link </a:t>
            </a:r>
            <a:r>
              <a:rPr lang="en-US" sz="2400" u="sng" dirty="0"/>
              <a:t>is not a real file</a:t>
            </a:r>
            <a:r>
              <a:rPr lang="en-US" sz="2400" dirty="0"/>
              <a:t> but only a shortcut to a file (or a folder), it is a sort of address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Links are identified by an </a:t>
            </a:r>
            <a:r>
              <a:rPr lang="en-US" sz="2400" b="1" dirty="0">
                <a:solidFill>
                  <a:srgbClr val="FF0000"/>
                </a:solidFill>
              </a:rPr>
              <a:t>arrow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at </a:t>
            </a:r>
            <a:br>
              <a:rPr lang="en-US" sz="2400" dirty="0"/>
            </a:br>
            <a:r>
              <a:rPr lang="en-US" sz="2400" dirty="0"/>
              <a:t>the bottom left corner of the icon.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Two ways to create a shortcut: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drag the file </a:t>
            </a:r>
            <a:r>
              <a:rPr lang="en-US" sz="2000" b="1" dirty="0">
                <a:solidFill>
                  <a:srgbClr val="FF0000"/>
                </a:solidFill>
                <a:sym typeface="Wingdings" pitchFamily="2" charset="2"/>
              </a:rPr>
              <a:t>making the arrow appear</a:t>
            </a:r>
            <a:br>
              <a:rPr lang="en-US" sz="2000" b="1" dirty="0">
                <a:sym typeface="Wingdings" pitchFamily="2" charset="2"/>
              </a:rPr>
            </a:br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dirty="0">
                <a:sym typeface="Wingdings" pitchFamily="2" charset="2"/>
              </a:rPr>
              <a:t>if it does not appear, press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ALT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or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SHIFT+CTRL</a:t>
            </a:r>
            <a:r>
              <a:rPr lang="en-US" sz="2000" dirty="0">
                <a:sym typeface="Wingdings" pitchFamily="2" charset="2"/>
              </a:rPr>
              <a:t>;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</a:t>
            </a:r>
            <a:r>
              <a:rPr lang="en-US" sz="2000" dirty="0" err="1">
                <a:solidFill>
                  <a:srgbClr val="00B050"/>
                </a:solidFill>
                <a:sym typeface="Wingdings" pitchFamily="2" charset="2"/>
              </a:rPr>
              <a:t>cmd+ALT</a:t>
            </a:r>
            <a:endParaRPr lang="en-US" sz="2000" dirty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70C0"/>
                </a:solidFill>
              </a:rPr>
              <a:t>right-click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 Create Shortcut</a:t>
            </a:r>
            <a:r>
              <a:rPr lang="en-US" sz="2000" dirty="0">
                <a:sym typeface="Wingdings" pitchFamily="2" charset="2"/>
              </a:rPr>
              <a:t>; 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Make Alias</a:t>
            </a:r>
            <a:endParaRPr lang="en-US" sz="20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i="1" dirty="0"/>
          </a:p>
          <a:p>
            <a:pPr eaLnBrk="1" hangingPunct="1">
              <a:lnSpc>
                <a:spcPct val="80000"/>
              </a:lnSpc>
            </a:pPr>
            <a:r>
              <a:rPr lang="en-US" sz="2400" i="1" dirty="0"/>
              <a:t>Exercise: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/>
              <a:t>in “</a:t>
            </a:r>
            <a:r>
              <a:rPr lang="en-US" sz="2000" i="1" dirty="0" err="1"/>
              <a:t>second_folder</a:t>
            </a:r>
            <a:r>
              <a:rPr lang="en-US" sz="2000" i="1" dirty="0"/>
              <a:t>” create a shortcut of files in “</a:t>
            </a:r>
            <a:r>
              <a:rPr lang="en-US" sz="2000" i="1" dirty="0" err="1"/>
              <a:t>first_folder</a:t>
            </a:r>
            <a:r>
              <a:rPr lang="en-US" sz="2000" i="1" dirty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/>
              <a:t>delete the links.</a:t>
            </a:r>
            <a:endParaRPr lang="en-US" sz="2000" i="1" u="sn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B09582A-114A-42D8-ABAF-B999BA2E2DE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" t="4929" r="6962" b="6347"/>
          <a:stretch/>
        </p:blipFill>
        <p:spPr>
          <a:xfrm>
            <a:off x="7812361" y="2453554"/>
            <a:ext cx="976610" cy="11914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alphaModFix/>
          </a:blip>
          <a:srcRect l="8735" t="10516" r="9759" b="15984"/>
          <a:stretch/>
        </p:blipFill>
        <p:spPr>
          <a:xfrm>
            <a:off x="6228184" y="2505174"/>
            <a:ext cx="165618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66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7" y="1988840"/>
            <a:ext cx="7615237" cy="4440535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b="1" dirty="0">
                <a:solidFill>
                  <a:srgbClr val="FF0000"/>
                </a:solidFill>
              </a:rPr>
              <a:t>If you copy a link you do not copy the real file</a:t>
            </a:r>
            <a:endParaRPr lang="en-US" sz="2400" dirty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If you delete or move the real file, the link does not work anymore!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General hint:</a:t>
            </a:r>
            <a:br>
              <a:rPr lang="en-US" sz="2400" u="sng" dirty="0">
                <a:solidFill>
                  <a:schemeClr val="hlink"/>
                </a:solidFill>
              </a:rPr>
            </a:br>
            <a:r>
              <a:rPr lang="en-US" sz="2400" b="1" dirty="0">
                <a:solidFill>
                  <a:schemeClr val="hlink"/>
                </a:solidFill>
              </a:rPr>
              <a:t>during the exam ensure that you actually copy your work in the given folder instead of making a link.</a:t>
            </a:r>
            <a:br>
              <a:rPr lang="en-US" sz="2400" b="1" dirty="0">
                <a:solidFill>
                  <a:schemeClr val="hlink"/>
                </a:solidFill>
              </a:rPr>
            </a:b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2EE040C-E619-4670-B7D2-BF52B1542AE8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28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Moving, copying and deleting folders is the same as for files.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When you do something to a folder you do the same to its contents.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i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i="1" dirty="0"/>
              <a:t>Exercise: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 i="1" dirty="0"/>
              <a:t>Copy “</a:t>
            </a:r>
            <a:r>
              <a:rPr lang="en-US" sz="2000" i="1" dirty="0" err="1"/>
              <a:t>second_folder</a:t>
            </a:r>
            <a:r>
              <a:rPr lang="en-US" sz="2000" i="1" dirty="0"/>
              <a:t>” in “</a:t>
            </a:r>
            <a:r>
              <a:rPr lang="en-US" sz="2000" i="1" dirty="0" err="1"/>
              <a:t>first_folder</a:t>
            </a:r>
            <a:r>
              <a:rPr lang="en-US" sz="2000" i="1" dirty="0"/>
              <a:t>” with </a:t>
            </a:r>
            <a:r>
              <a:rPr lang="en-US" sz="2000" i="1" dirty="0" err="1"/>
              <a:t>drag&amp;drop</a:t>
            </a:r>
            <a:r>
              <a:rPr lang="en-US" sz="2000" i="1" dirty="0"/>
              <a:t> and rename it as “</a:t>
            </a:r>
            <a:r>
              <a:rPr lang="en-US" sz="2000" i="1" dirty="0" err="1"/>
              <a:t>third_folder</a:t>
            </a:r>
            <a:r>
              <a:rPr lang="en-US" sz="2000" i="1" dirty="0"/>
              <a:t>”;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 i="1" dirty="0"/>
              <a:t>Delete “</a:t>
            </a:r>
            <a:r>
              <a:rPr lang="en-US" sz="2000" i="1" dirty="0" err="1"/>
              <a:t>third_folder</a:t>
            </a:r>
            <a:r>
              <a:rPr lang="en-US" sz="2000" i="1" dirty="0"/>
              <a:t>” in “</a:t>
            </a:r>
            <a:r>
              <a:rPr lang="en-US" sz="2000" i="1" dirty="0" err="1"/>
              <a:t>first_folder</a:t>
            </a:r>
            <a:r>
              <a:rPr lang="en-US" sz="2000" i="1" dirty="0"/>
              <a:t>” with DEL;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 i="1" dirty="0"/>
              <a:t>Copy again “</a:t>
            </a:r>
            <a:r>
              <a:rPr lang="en-US" sz="2000" i="1" dirty="0" err="1"/>
              <a:t>second_folder</a:t>
            </a:r>
            <a:r>
              <a:rPr lang="en-US" sz="2000" i="1" dirty="0"/>
              <a:t>” with right-click copy and rename it as “</a:t>
            </a:r>
            <a:r>
              <a:rPr lang="en-US" sz="2000" i="1" dirty="0" err="1"/>
              <a:t>third_folder</a:t>
            </a:r>
            <a:r>
              <a:rPr lang="en-US" sz="2000" i="1" dirty="0"/>
              <a:t>”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AC1389-75F6-448D-B1A4-FF5AD31576D0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Group of files/folders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7" y="1988840"/>
            <a:ext cx="7722567" cy="460851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Any operation can be performed on a group of files or folders or both.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To select a group of files/folders: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use the mouse to encircle them with a rectangle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>
                <a:solidFill>
                  <a:srgbClr val="0070C0"/>
                </a:solidFill>
              </a:rPr>
              <a:t>CTRL + click </a:t>
            </a:r>
            <a:r>
              <a:rPr lang="en-US" sz="2000" dirty="0"/>
              <a:t>on each item; </a:t>
            </a:r>
            <a:r>
              <a:rPr lang="en-US" sz="2000" dirty="0">
                <a:solidFill>
                  <a:srgbClr val="00B050"/>
                </a:solidFill>
              </a:rPr>
              <a:t>Mac: </a:t>
            </a:r>
            <a:r>
              <a:rPr lang="en-US" sz="2000" dirty="0" err="1">
                <a:solidFill>
                  <a:srgbClr val="00B050"/>
                </a:solidFill>
              </a:rPr>
              <a:t>cmd+click</a:t>
            </a:r>
            <a:endParaRPr lang="en-US" sz="2000" dirty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dirty="0"/>
              <a:t>for a list: select the first and </a:t>
            </a:r>
            <a:r>
              <a:rPr lang="en-US" sz="2000" dirty="0">
                <a:solidFill>
                  <a:srgbClr val="0070C0"/>
                </a:solidFill>
              </a:rPr>
              <a:t>SHIFT + click </a:t>
            </a:r>
            <a:r>
              <a:rPr lang="en-US" sz="2000" dirty="0"/>
              <a:t>on the last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2000" dirty="0"/>
          </a:p>
          <a:p>
            <a:pPr marL="45720" indent="0">
              <a:lnSpc>
                <a:spcPct val="90000"/>
              </a:lnSpc>
              <a:buNone/>
              <a:defRPr/>
            </a:pPr>
            <a:r>
              <a:rPr lang="en-US" sz="2400" i="1" dirty="0"/>
              <a:t>Exercise: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i="1" dirty="0"/>
              <a:t>copy all files in “</a:t>
            </a:r>
            <a:r>
              <a:rPr lang="en-US" sz="2000" i="1" dirty="0" err="1"/>
              <a:t>first_folder</a:t>
            </a:r>
            <a:r>
              <a:rPr lang="en-US" sz="2000" i="1" dirty="0"/>
              <a:t>” down to “</a:t>
            </a:r>
            <a:r>
              <a:rPr lang="en-US" sz="2000" i="1" dirty="0" err="1"/>
              <a:t>third_folder</a:t>
            </a:r>
            <a:r>
              <a:rPr lang="en-US" sz="2000" i="1" dirty="0"/>
              <a:t>” in one shot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i="1" dirty="0"/>
              <a:t>move all files in “</a:t>
            </a:r>
            <a:r>
              <a:rPr lang="en-US" sz="2000" i="1" dirty="0" err="1"/>
              <a:t>third_folder</a:t>
            </a:r>
            <a:r>
              <a:rPr lang="en-US" sz="2000" i="1" dirty="0"/>
              <a:t>”  to “</a:t>
            </a:r>
            <a:r>
              <a:rPr lang="en-US" sz="2000" i="1" dirty="0" err="1"/>
              <a:t>second_folder</a:t>
            </a:r>
            <a:r>
              <a:rPr lang="en-US" sz="2000" i="1" dirty="0"/>
              <a:t>”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000" i="1" dirty="0"/>
              <a:t>rename files in “</a:t>
            </a:r>
            <a:r>
              <a:rPr lang="en-US" sz="2000" i="1" dirty="0" err="1"/>
              <a:t>second_folder</a:t>
            </a:r>
            <a:r>
              <a:rPr lang="en-US" sz="2000" i="1" dirty="0"/>
              <a:t>” adding “_moved” at the end of the file name (before the extension).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D6D9D47-3C7D-4C51-ABC4-1CC4F312024B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1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331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E5F655-EFA9-4D2E-80A0-584C9B3B56AC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it-IT" sz="140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z="2400" dirty="0"/>
              <a:t>If you are using your own computer, you should have a compression program already installed: </a:t>
            </a:r>
            <a:r>
              <a:rPr lang="en-US" altLang="it-IT" sz="2400" dirty="0">
                <a:solidFill>
                  <a:srgbClr val="0070C0"/>
                </a:solidFill>
              </a:rPr>
              <a:t>7-Zip, </a:t>
            </a:r>
            <a:r>
              <a:rPr lang="en-US" altLang="it-IT" sz="2400" dirty="0" err="1">
                <a:solidFill>
                  <a:srgbClr val="0070C0"/>
                </a:solidFill>
              </a:rPr>
              <a:t>iZArc</a:t>
            </a:r>
            <a:r>
              <a:rPr lang="en-US" altLang="it-IT" sz="2400" dirty="0">
                <a:solidFill>
                  <a:srgbClr val="0070C0"/>
                </a:solidFill>
              </a:rPr>
              <a:t>, </a:t>
            </a:r>
            <a:r>
              <a:rPr lang="en-US" altLang="it-IT" sz="2400" dirty="0" err="1">
                <a:solidFill>
                  <a:srgbClr val="00B050"/>
                </a:solidFill>
              </a:rPr>
              <a:t>Keka</a:t>
            </a:r>
            <a:r>
              <a:rPr lang="en-US" altLang="it-IT" sz="2400" dirty="0">
                <a:solidFill>
                  <a:srgbClr val="00B050"/>
                </a:solidFill>
              </a:rPr>
              <a:t> </a:t>
            </a:r>
            <a:r>
              <a:rPr lang="en-US" altLang="it-IT" sz="2400" dirty="0"/>
              <a:t>or another compression program</a:t>
            </a:r>
            <a:br>
              <a:rPr lang="en-US" altLang="it-IT" sz="2400" dirty="0"/>
            </a:br>
            <a:r>
              <a:rPr lang="en-US" altLang="it-IT" sz="2400" dirty="0"/>
              <a:t>as suggested in the first lesson.</a:t>
            </a:r>
          </a:p>
          <a:p>
            <a:pPr eaLnBrk="1" hangingPunct="1"/>
            <a:r>
              <a:rPr lang="en-US" altLang="it-IT" sz="2400" dirty="0"/>
              <a:t>Warning: </a:t>
            </a:r>
            <a:r>
              <a:rPr lang="en-US" altLang="it-IT" sz="2400" dirty="0" err="1"/>
              <a:t>IZArc</a:t>
            </a:r>
            <a:r>
              <a:rPr lang="en-US" altLang="it-IT" sz="2400" dirty="0"/>
              <a:t> </a:t>
            </a:r>
            <a:r>
              <a:rPr lang="en-GB" sz="2400" dirty="0"/>
              <a:t>4.1.7 4.1.8 4.1.9 </a:t>
            </a:r>
            <a:r>
              <a:rPr lang="en-US" altLang="it-IT" sz="2400" dirty="0"/>
              <a:t>contain a virus</a:t>
            </a:r>
          </a:p>
        </p:txBody>
      </p:sp>
      <p:sp>
        <p:nvSpPr>
          <p:cNvPr id="13318" name="Rectangle 8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sz="3600"/>
              <a:t>Compressing</a:t>
            </a:r>
            <a:endParaRPr lang="en-US" alt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Creating an archive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886080" cy="458341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Select a file/folder and then: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solidFill>
                  <a:srgbClr val="0070C0"/>
                </a:solidFill>
              </a:rPr>
              <a:t>right-click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 7-Zip or 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IZArc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 </a:t>
            </a:r>
          </a:p>
          <a:p>
            <a:pPr lvl="2" indent="-274320">
              <a:buFont typeface="Wingdings 2"/>
              <a:buChar char=""/>
              <a:defRPr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 Add to Archive…</a:t>
            </a:r>
          </a:p>
          <a:p>
            <a:pPr lvl="2" indent="-274320">
              <a:buFont typeface="Wingdings 2"/>
              <a:buChar char=""/>
              <a:defRPr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 Add to suggestedName.zip</a:t>
            </a:r>
          </a:p>
          <a:p>
            <a:pPr lvl="1">
              <a:defRPr/>
            </a:pP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Mac: open </a:t>
            </a:r>
            <a:r>
              <a:rPr lang="en-US" sz="2400" dirty="0" err="1">
                <a:solidFill>
                  <a:srgbClr val="00B050"/>
                </a:solidFill>
                <a:sym typeface="Wingdings" pitchFamily="2" charset="2"/>
              </a:rPr>
              <a:t>Keka</a:t>
            </a:r>
            <a:r>
              <a:rPr lang="en-US" sz="2400" dirty="0">
                <a:solidFill>
                  <a:srgbClr val="00B050"/>
                </a:solidFill>
                <a:sym typeface="Wingdings" pitchFamily="2" charset="2"/>
              </a:rPr>
              <a:t>, select zip format and drag the files on 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/>
              <a:t>Exercise:	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/>
              <a:t>compress the file “ex1_first.txt” in “</a:t>
            </a:r>
            <a:r>
              <a:rPr lang="en-US" i="1" dirty="0" err="1"/>
              <a:t>first_folder</a:t>
            </a:r>
            <a:r>
              <a:rPr lang="en-US" i="1" dirty="0"/>
              <a:t>” as “ex1_first.zip”.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522FC90-2CCE-45DE-B6F1-66DC53B0060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9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Extracting from archives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886080" cy="4608512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Exercise: extract “ex1_first.zip” in “</a:t>
            </a:r>
            <a:r>
              <a:rPr lang="en-US" sz="2400" dirty="0" err="1"/>
              <a:t>second_folder</a:t>
            </a:r>
            <a:r>
              <a:rPr lang="en-US" sz="2400" dirty="0"/>
              <a:t>”;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Solution1: right-click and choose Extract here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Solution 2: </a:t>
            </a:r>
            <a:r>
              <a:rPr lang="en-US" sz="2000" dirty="0">
                <a:solidFill>
                  <a:srgbClr val="0070C0"/>
                </a:solidFill>
              </a:rPr>
              <a:t>double-click 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 Windows or 7-Zip or </a:t>
            </a:r>
            <a:r>
              <a:rPr lang="en-US" sz="2000" dirty="0" err="1">
                <a:solidFill>
                  <a:srgbClr val="0070C0"/>
                </a:solidFill>
                <a:sym typeface="Wingdings" pitchFamily="2" charset="2"/>
              </a:rPr>
              <a:t>IZArc</a:t>
            </a: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 opens a folder-like list</a:t>
            </a:r>
          </a:p>
          <a:p>
            <a:pPr marL="639445" lvl="1">
              <a:lnSpc>
                <a:spcPct val="90000"/>
              </a:lnSpc>
              <a:defRPr/>
            </a:pPr>
            <a:r>
              <a:rPr lang="en-US" sz="2000" dirty="0">
                <a:sym typeface="Wingdings" pitchFamily="2" charset="2"/>
              </a:rPr>
              <a:t>Drag the file where you want to extract it</a:t>
            </a:r>
          </a:p>
          <a:p>
            <a:pPr marL="319405">
              <a:lnSpc>
                <a:spcPct val="90000"/>
              </a:lnSpc>
              <a:defRPr/>
            </a:pP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double-click on the archive file to extract everything. With </a:t>
            </a:r>
            <a:r>
              <a:rPr lang="en-US" sz="2000" dirty="0" err="1">
                <a:solidFill>
                  <a:srgbClr val="00B050"/>
                </a:solidFill>
                <a:sym typeface="Wingdings" pitchFamily="2" charset="2"/>
              </a:rPr>
              <a:t>Keka</a:t>
            </a: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 it is not possible to look inside.</a:t>
            </a:r>
          </a:p>
          <a:p>
            <a:pPr marL="639445" lvl="1">
              <a:lnSpc>
                <a:spcPct val="90000"/>
              </a:lnSpc>
              <a:defRPr/>
            </a:pPr>
            <a:endParaRPr lang="en-US" sz="1800" dirty="0">
              <a:sym typeface="Wingdings" pitchFamily="2" charset="2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Pay attention: </a:t>
            </a:r>
            <a:r>
              <a:rPr lang="en-US" sz="2400" dirty="0">
                <a:solidFill>
                  <a:srgbClr val="FF0000"/>
                </a:solidFill>
              </a:rPr>
              <a:t>the folder-like list that you see is only a list of the archive content, it is not a real directory!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Do not edit files directly from here, but extract them first!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67FAA40-52B6-4A8A-A660-ECD9DC98DAC3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8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Compress folders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914400" y="1988840"/>
            <a:ext cx="7851775" cy="4107160"/>
          </a:xfrm>
        </p:spPr>
        <p:txBody>
          <a:bodyPr/>
          <a:lstStyle/>
          <a:p>
            <a:pPr eaLnBrk="1" hangingPunct="1"/>
            <a:r>
              <a:rPr lang="en-US" sz="2800" dirty="0"/>
              <a:t>Exercise: compress the folder “course_ex1” in the archive “course_ex1.zip”</a:t>
            </a:r>
          </a:p>
          <a:p>
            <a:pPr eaLnBrk="1" hangingPunct="1"/>
            <a:r>
              <a:rPr lang="en-US" sz="2800" dirty="0"/>
              <a:t>same method as for files: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right-click </a:t>
            </a: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 7-Zip </a:t>
            </a:r>
            <a:r>
              <a:rPr lang="en-US" sz="2800" dirty="0">
                <a:sym typeface="Wingdings" pitchFamily="2" charset="2"/>
              </a:rPr>
              <a:t>or </a:t>
            </a:r>
            <a:r>
              <a:rPr lang="en-US" sz="2800" dirty="0" err="1">
                <a:solidFill>
                  <a:srgbClr val="0070C0"/>
                </a:solidFill>
                <a:sym typeface="Wingdings" pitchFamily="2" charset="2"/>
              </a:rPr>
              <a:t>IZarc</a:t>
            </a:r>
            <a:r>
              <a:rPr lang="en-US" sz="2800" dirty="0">
                <a:solidFill>
                  <a:srgbClr val="0070C0"/>
                </a:solidFill>
                <a:sym typeface="Wingdings" pitchFamily="2" charset="2"/>
              </a:rPr>
              <a:t>  Add to</a:t>
            </a:r>
            <a:endParaRPr lang="en-US" sz="2800" dirty="0">
              <a:sym typeface="Wingdings" pitchFamily="2" charset="2"/>
            </a:endParaRPr>
          </a:p>
          <a:p>
            <a:pPr eaLnBrk="1" hangingPunct="1"/>
            <a:r>
              <a:rPr lang="en-US" sz="2800" dirty="0">
                <a:sym typeface="Wingdings" pitchFamily="2" charset="2"/>
              </a:rPr>
              <a:t>double-click on “course_ex1.zip” to see the archive content</a:t>
            </a:r>
          </a:p>
          <a:p>
            <a:pPr eaLnBrk="1" hangingPunct="1"/>
            <a:r>
              <a:rPr lang="en-US" sz="2800" dirty="0">
                <a:sym typeface="Wingdings" pitchFamily="2" charset="2"/>
              </a:rPr>
              <a:t>Notice that the archive includes the whole directory structure.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8AC05CD-056C-44E3-B863-28261771A669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82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Extracting 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8015288" cy="458284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To extract single files: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Click on the file you want to extract and drag the file</a:t>
            </a:r>
            <a:br>
              <a:rPr lang="en-US" dirty="0"/>
            </a:b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Extract “ex1_first.txt” from “course_ex1.zip”: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 directory structure is lost.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Extract the whole archive “course_ex1.zip”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right-click on the file and choose “Extract here”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016B92E-533E-43F4-B1F7-66C74CE09DE7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9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024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8E0FA4-2DA6-48F4-8E04-6CF1528C9BA7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it-IT" sz="140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z="2800" dirty="0"/>
              <a:t>Press the X on your program window</a:t>
            </a:r>
          </a:p>
          <a:p>
            <a:pPr lvl="1" eaLnBrk="1" hangingPunct="1"/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</a:rPr>
              <a:t>Mac: </a:t>
            </a:r>
            <a:r>
              <a:rPr lang="en-US" altLang="it-IT" sz="2400" dirty="0" err="1">
                <a:solidFill>
                  <a:schemeClr val="accent1">
                    <a:lumMod val="75000"/>
                  </a:schemeClr>
                </a:solidFill>
              </a:rPr>
              <a:t>cmd</a:t>
            </a:r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</a:rPr>
              <a:t> + Q</a:t>
            </a:r>
          </a:p>
          <a:p>
            <a:pPr eaLnBrk="1" hangingPunct="1"/>
            <a:r>
              <a:rPr lang="en-US" altLang="it-IT" sz="2800" dirty="0">
                <a:solidFill>
                  <a:srgbClr val="0070C0"/>
                </a:solidFill>
              </a:rPr>
              <a:t>CTRL+SHIFT+ESC</a:t>
            </a:r>
            <a:r>
              <a:rPr lang="en-US" altLang="it-IT" sz="2800" dirty="0"/>
              <a:t> </a:t>
            </a:r>
            <a:r>
              <a:rPr lang="en-US" altLang="it-IT" sz="2800" dirty="0">
                <a:sym typeface="Wingdings" pitchFamily="2" charset="2"/>
              </a:rPr>
              <a:t></a:t>
            </a:r>
            <a:endParaRPr lang="en-US" altLang="it-IT" sz="2800" dirty="0"/>
          </a:p>
          <a:p>
            <a:pPr lvl="1" eaLnBrk="1" hangingPunct="1"/>
            <a:r>
              <a:rPr lang="en-US" altLang="it-IT" sz="2400" dirty="0"/>
              <a:t>Choose your program and end it!</a:t>
            </a:r>
          </a:p>
          <a:p>
            <a:pPr lvl="1" eaLnBrk="1" hangingPunct="1"/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</a:rPr>
              <a:t>Mac: </a:t>
            </a:r>
            <a:r>
              <a:rPr lang="en-US" altLang="it-IT" sz="2400" dirty="0" err="1">
                <a:solidFill>
                  <a:schemeClr val="accent1">
                    <a:lumMod val="75000"/>
                  </a:schemeClr>
                </a:solidFill>
              </a:rPr>
              <a:t>cmd</a:t>
            </a:r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</a:rPr>
              <a:t> + ALT + ESC</a:t>
            </a:r>
          </a:p>
          <a:p>
            <a:pPr eaLnBrk="1" hangingPunct="1"/>
            <a:r>
              <a:rPr lang="en-US" altLang="it-IT" sz="2800" dirty="0">
                <a:solidFill>
                  <a:srgbClr val="0070C0"/>
                </a:solidFill>
              </a:rPr>
              <a:t>CTRL+ALT+DEL </a:t>
            </a:r>
            <a:r>
              <a:rPr lang="en-US" altLang="it-IT" sz="2800" dirty="0">
                <a:solidFill>
                  <a:srgbClr val="0070C0"/>
                </a:solidFill>
                <a:sym typeface="Wingdings" pitchFamily="2" charset="2"/>
              </a:rPr>
              <a:t> Shut Down</a:t>
            </a:r>
          </a:p>
          <a:p>
            <a:pPr lvl="1" eaLnBrk="1" hangingPunct="1"/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Mac: </a:t>
            </a:r>
            <a:r>
              <a:rPr lang="en-US" altLang="it-IT" sz="2400" dirty="0" err="1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cmd</a:t>
            </a:r>
            <a:r>
              <a:rPr lang="en-US" altLang="it-IT" sz="24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+ CTRL + ALT + power</a:t>
            </a:r>
            <a:endParaRPr lang="en-US" alt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en-US" altLang="it-IT" sz="2800" dirty="0"/>
              <a:t>Keep power button pressed for long time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it-IT" sz="2800" b="1" dirty="0">
                <a:solidFill>
                  <a:schemeClr val="hlink"/>
                </a:solidFill>
              </a:rPr>
              <a:t>Warning</a:t>
            </a:r>
            <a:r>
              <a:rPr lang="en-US" altLang="it-IT" sz="2800" dirty="0">
                <a:solidFill>
                  <a:schemeClr val="hlink"/>
                </a:solidFill>
              </a:rPr>
              <a:t>: you will lose your unsaved work!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sz="4000" dirty="0"/>
              <a:t>When the computer locks…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Encrypt archives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827585" y="1988840"/>
            <a:ext cx="7488831" cy="453650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Exercise: compress the folder “course_ex1” in the archive “course_ex1_pwd.zip” adding a password with AES 256 encryption.</a:t>
            </a:r>
          </a:p>
          <a:p>
            <a:r>
              <a:rPr lang="en-US" dirty="0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</a:rPr>
              <a:t>right-click </a:t>
            </a:r>
            <a:r>
              <a:rPr lang="en-US" dirty="0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 7-Zip </a:t>
            </a:r>
            <a:r>
              <a:rPr lang="en-US" dirty="0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or </a:t>
            </a:r>
            <a:r>
              <a:rPr lang="en-US" dirty="0" err="1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IZarc</a:t>
            </a:r>
            <a:r>
              <a:rPr lang="en-US" dirty="0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  Add to</a:t>
            </a:r>
            <a:r>
              <a:rPr lang="mr-IN" dirty="0">
                <a:solidFill>
                  <a:srgbClr val="0070C0"/>
                </a:solidFill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…</a:t>
            </a:r>
            <a:endParaRPr lang="de-DE" dirty="0">
              <a:solidFill>
                <a:srgbClr val="0070C0"/>
              </a:solidFill>
              <a:latin typeface="Tahoma" charset="0"/>
              <a:ea typeface="Tahoma" charset="0"/>
              <a:cs typeface="Tahoma" charset="0"/>
              <a:sym typeface="Wingdings" pitchFamily="2" charset="2"/>
            </a:endParaRPr>
          </a:p>
          <a:p>
            <a:pPr lvl="1"/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insert</a:t>
            </a:r>
            <a:r>
              <a:rPr lang="de-DE" dirty="0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 a </a:t>
            </a:r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password</a:t>
            </a:r>
            <a:endParaRPr lang="de-DE" dirty="0">
              <a:latin typeface="Tahoma" charset="0"/>
              <a:ea typeface="Tahoma" charset="0"/>
              <a:cs typeface="Tahoma" charset="0"/>
              <a:sym typeface="Wingdings" pitchFamily="2" charset="2"/>
            </a:endParaRPr>
          </a:p>
          <a:p>
            <a:pPr lvl="1"/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choose</a:t>
            </a:r>
            <a:r>
              <a:rPr lang="de-DE" dirty="0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 AES 256 </a:t>
            </a:r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as</a:t>
            </a:r>
            <a:r>
              <a:rPr lang="de-DE" dirty="0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 </a:t>
            </a:r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compression</a:t>
            </a:r>
            <a:r>
              <a:rPr lang="de-DE" dirty="0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 </a:t>
            </a:r>
            <a:r>
              <a:rPr lang="de-DE" dirty="0" err="1">
                <a:latin typeface="Tahoma" charset="0"/>
                <a:ea typeface="Tahoma" charset="0"/>
                <a:cs typeface="Tahoma" charset="0"/>
                <a:sym typeface="Wingdings" pitchFamily="2" charset="2"/>
              </a:rPr>
              <a:t>method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  <a:p>
            <a:endParaRPr lang="en-US" dirty="0">
              <a:latin typeface="Tahoma" charset="0"/>
              <a:ea typeface="Tahoma" charset="0"/>
              <a:cs typeface="Tahoma" charset="0"/>
            </a:endParaRPr>
          </a:p>
          <a:p>
            <a:r>
              <a:rPr lang="en-US" dirty="0">
                <a:latin typeface="Tahoma" charset="0"/>
                <a:ea typeface="Tahoma" charset="0"/>
                <a:cs typeface="Tahoma" charset="0"/>
              </a:rPr>
              <a:t>Try to</a:t>
            </a:r>
          </a:p>
          <a:p>
            <a:pPr lvl="1"/>
            <a:r>
              <a:rPr lang="en-US" dirty="0">
                <a:latin typeface="Tahoma" charset="0"/>
                <a:ea typeface="Tahoma" charset="0"/>
                <a:cs typeface="Tahoma" charset="0"/>
              </a:rPr>
              <a:t>list the content of the archive</a:t>
            </a:r>
          </a:p>
          <a:p>
            <a:pPr lvl="1"/>
            <a:r>
              <a:rPr lang="en-US" dirty="0">
                <a:latin typeface="Tahoma" charset="0"/>
                <a:ea typeface="Tahoma" charset="0"/>
                <a:cs typeface="Tahoma" charset="0"/>
              </a:rPr>
              <a:t>extract the content of the archive</a:t>
            </a:r>
          </a:p>
          <a:p>
            <a:pPr eaLnBrk="1" hangingPunct="1"/>
            <a:endParaRPr lang="en-US" dirty="0">
              <a:sym typeface="Wingdings" pitchFamily="2" charset="2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it-IT"/>
              <a:t>Precourse</a:t>
            </a:r>
            <a:endParaRPr kumimoji="0"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8AC05CD-056C-44E3-B863-28261771A669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15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434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73A5B-D2D5-45B2-A7FC-16569E4ED7B8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it-IT" sz="140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it-IT" sz="2000" dirty="0">
                <a:solidFill>
                  <a:srgbClr val="0070C0"/>
                </a:solidFill>
              </a:rPr>
              <a:t>Right-click </a:t>
            </a:r>
            <a:r>
              <a:rPr lang="en-US" altLang="it-IT" sz="2000" dirty="0">
                <a:solidFill>
                  <a:srgbClr val="0070C0"/>
                </a:solidFill>
                <a:sym typeface="Wingdings"/>
              </a:rPr>
              <a:t> Properties  Security</a:t>
            </a:r>
          </a:p>
          <a:p>
            <a:pPr marL="0" indent="0" algn="just" eaLnBrk="1" hangingPunct="1">
              <a:buNone/>
            </a:pPr>
            <a:r>
              <a:rPr lang="en-US" altLang="it-IT" sz="2000" dirty="0">
                <a:sym typeface="Wingdings"/>
              </a:rPr>
              <a:t>    </a:t>
            </a:r>
            <a:r>
              <a:rPr lang="en-US" altLang="it-IT" sz="2000" dirty="0">
                <a:solidFill>
                  <a:srgbClr val="00B050"/>
                </a:solidFill>
              </a:rPr>
              <a:t>Mac: right-click </a:t>
            </a:r>
            <a:r>
              <a:rPr lang="en-US" altLang="it-IT" sz="2000" dirty="0">
                <a:solidFill>
                  <a:srgbClr val="00B050"/>
                </a:solidFill>
                <a:sym typeface="Wingdings"/>
              </a:rPr>
              <a:t> Get Info  Sharing &amp; Permissions</a:t>
            </a:r>
            <a:endParaRPr lang="en-US" altLang="it-IT" sz="2000" dirty="0">
              <a:solidFill>
                <a:srgbClr val="00B050"/>
              </a:solidFill>
            </a:endParaRPr>
          </a:p>
          <a:p>
            <a:pPr algn="just" eaLnBrk="1" hangingPunct="1"/>
            <a:r>
              <a:rPr lang="en-US" altLang="it-IT" sz="2400" dirty="0"/>
              <a:t>Users and groups</a:t>
            </a:r>
          </a:p>
          <a:p>
            <a:pPr lvl="1" algn="just" eaLnBrk="1" hangingPunct="1"/>
            <a:r>
              <a:rPr lang="en-US" altLang="it-IT" sz="2000" dirty="0"/>
              <a:t>Administrators</a:t>
            </a:r>
          </a:p>
          <a:p>
            <a:pPr algn="just" eaLnBrk="1" hangingPunct="1"/>
            <a:r>
              <a:rPr lang="en-US" altLang="it-IT" sz="2400" dirty="0"/>
              <a:t>Authorizations</a:t>
            </a:r>
          </a:p>
          <a:p>
            <a:pPr lvl="2" algn="just" eaLnBrk="1" hangingPunct="1"/>
            <a:r>
              <a:rPr lang="en-US" altLang="it-IT" sz="1800" dirty="0"/>
              <a:t>Read</a:t>
            </a:r>
            <a:endParaRPr lang="en-US" altLang="it-IT" sz="1800" dirty="0">
              <a:solidFill>
                <a:srgbClr val="00B050"/>
              </a:solidFill>
            </a:endParaRPr>
          </a:p>
          <a:p>
            <a:pPr lvl="2" algn="just" eaLnBrk="1" hangingPunct="1"/>
            <a:r>
              <a:rPr lang="en-US" altLang="it-IT" sz="1800" dirty="0"/>
              <a:t>Read and Execute (only for programs)</a:t>
            </a:r>
          </a:p>
          <a:p>
            <a:pPr lvl="2" algn="just" eaLnBrk="1" hangingPunct="1"/>
            <a:r>
              <a:rPr lang="en-US" altLang="it-IT" sz="1800" dirty="0"/>
              <a:t>List content (only for directories)</a:t>
            </a:r>
          </a:p>
          <a:p>
            <a:pPr lvl="2" algn="just" eaLnBrk="1" hangingPunct="1"/>
            <a:r>
              <a:rPr lang="en-US" altLang="it-IT" sz="1800" dirty="0"/>
              <a:t>Write (only for directories)</a:t>
            </a:r>
            <a:endParaRPr lang="en-US" altLang="it-IT" sz="1800" dirty="0">
              <a:solidFill>
                <a:srgbClr val="00B050"/>
              </a:solidFill>
            </a:endParaRPr>
          </a:p>
          <a:p>
            <a:pPr lvl="2" algn="just" eaLnBrk="1" hangingPunct="1"/>
            <a:r>
              <a:rPr lang="en-US" altLang="it-IT" sz="1800" dirty="0"/>
              <a:t>Modify </a:t>
            </a:r>
          </a:p>
          <a:p>
            <a:pPr lvl="2" algn="just" eaLnBrk="1" hangingPunct="1"/>
            <a:r>
              <a:rPr lang="en-US" altLang="it-IT" sz="1800" dirty="0"/>
              <a:t>Full control</a:t>
            </a:r>
          </a:p>
          <a:p>
            <a:pPr algn="just" eaLnBrk="1" hangingPunct="1"/>
            <a:r>
              <a:rPr lang="en-US" altLang="it-IT" sz="2000" dirty="0">
                <a:solidFill>
                  <a:srgbClr val="00B050"/>
                </a:solidFill>
              </a:rPr>
              <a:t>Mac: </a:t>
            </a:r>
            <a:r>
              <a:rPr lang="en-US" altLang="it-IT" sz="2000">
                <a:solidFill>
                  <a:srgbClr val="00B050"/>
                </a:solidFill>
              </a:rPr>
              <a:t>Read Only / Read and Write / Write </a:t>
            </a:r>
            <a:r>
              <a:rPr lang="en-US" altLang="it-IT" sz="2000" dirty="0">
                <a:solidFill>
                  <a:srgbClr val="00B050"/>
                </a:solidFill>
              </a:rPr>
              <a:t>Only</a:t>
            </a:r>
            <a:endParaRPr lang="en-US" altLang="it-IT" sz="2000" dirty="0"/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/>
              <a:t>File permissions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126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FB1BA2-C987-46BC-BE73-FA86664C2388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it-IT" sz="140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Search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70C0"/>
                </a:solidFill>
              </a:rPr>
              <a:t>Control panel </a:t>
            </a: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 Appearance and Personalization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	 File Explorer Options  View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en-US" sz="2400" dirty="0">
                <a:solidFill>
                  <a:srgbClr val="0070C0"/>
                </a:solidFill>
                <a:sym typeface="Wingdings" pitchFamily="2" charset="2"/>
              </a:rPr>
              <a:t>	 Unselect “Hide extensions for known file types”</a:t>
            </a:r>
          </a:p>
          <a:p>
            <a:pPr eaLnBrk="1" hangingPunct="1">
              <a:lnSpc>
                <a:spcPct val="90000"/>
              </a:lnSpc>
              <a:tabLst>
                <a:tab pos="533400" algn="l"/>
              </a:tabLst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tabLst>
                <a:tab pos="533400" algn="l"/>
              </a:tabLs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Mac: Finder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Preferences  Advanced</a:t>
            </a:r>
          </a:p>
          <a:p>
            <a:pPr marL="457200" lvl="1" indent="0" eaLnBrk="1" hangingPunct="1">
              <a:lnSpc>
                <a:spcPct val="90000"/>
              </a:lnSpc>
              <a:buNone/>
              <a:tabLst>
                <a:tab pos="533400" algn="l"/>
              </a:tabLst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Show all filename extensions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en-US" sz="2400" dirty="0"/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/>
              <a:t>File types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126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FB1BA2-C987-46BC-BE73-FA86664C2388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it-IT" sz="140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Programs (run directly) .exe .com .bat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Compressed archives (7-Zip or </a:t>
            </a:r>
            <a:r>
              <a:rPr lang="en-US" sz="2000" dirty="0" err="1"/>
              <a:t>IZArc</a:t>
            </a:r>
            <a:r>
              <a:rPr lang="en-US" sz="2000" dirty="0"/>
              <a:t> or Windows) .zip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Text files (Notepad) .txt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Documents (Word) .</a:t>
            </a:r>
            <a:r>
              <a:rPr lang="en-US" sz="2000" dirty="0" err="1"/>
              <a:t>docx</a:t>
            </a:r>
            <a:r>
              <a:rPr lang="en-US" sz="2000" dirty="0"/>
              <a:t> .doc .rtf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Documents (Acrobat Reader or Windows Reader) .pdf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Sheets (Excel) .</a:t>
            </a:r>
            <a:r>
              <a:rPr lang="en-US" sz="2000" dirty="0" err="1"/>
              <a:t>xlsx</a:t>
            </a:r>
            <a:r>
              <a:rPr lang="en-US" sz="2000" dirty="0"/>
              <a:t> .</a:t>
            </a:r>
            <a:r>
              <a:rPr lang="en-US" sz="2000" dirty="0" err="1"/>
              <a:t>xls</a:t>
            </a:r>
            <a:r>
              <a:rPr lang="en-US" sz="2000" dirty="0"/>
              <a:t> .</a:t>
            </a:r>
            <a:r>
              <a:rPr lang="en-US" sz="2000" dirty="0" err="1"/>
              <a:t>csv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Images (depends…) .jpg .jpeg .gif .bmp .</a:t>
            </a:r>
            <a:r>
              <a:rPr lang="en-US" sz="2000" dirty="0" err="1"/>
              <a:t>png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Videos (depends…) .</a:t>
            </a:r>
            <a:r>
              <a:rPr lang="en-US" sz="2000" dirty="0" err="1"/>
              <a:t>avi</a:t>
            </a:r>
            <a:r>
              <a:rPr lang="en-US" sz="2000" dirty="0"/>
              <a:t> .</a:t>
            </a:r>
            <a:r>
              <a:rPr lang="en-US" sz="2000" dirty="0" err="1"/>
              <a:t>mov</a:t>
            </a:r>
            <a:r>
              <a:rPr lang="en-US" sz="2000" dirty="0"/>
              <a:t> .mpg .mpeg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Audio (depends…) .mp3 .wav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Web pages (default browser) .html .</a:t>
            </a:r>
            <a:r>
              <a:rPr lang="en-US" sz="2000" dirty="0" err="1"/>
              <a:t>htm</a:t>
            </a:r>
            <a:endParaRPr lang="en-US" sz="2000" dirty="0"/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dirty="0"/>
              <a:t>File types	</a:t>
            </a:r>
          </a:p>
        </p:txBody>
      </p:sp>
    </p:spTree>
    <p:extLst>
      <p:ext uri="{BB962C8B-B14F-4D97-AF65-F5344CB8AC3E}">
        <p14:creationId xmlns:p14="http://schemas.microsoft.com/office/powerpoint/2010/main" val="9589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229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76CF5B-A664-40CB-8BB8-0C84C2A977BE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it-IT" sz="140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/>
              <a:t>Run a program</a:t>
            </a:r>
          </a:p>
          <a:p>
            <a:pPr eaLnBrk="1" hangingPunct="1"/>
            <a:r>
              <a:rPr lang="en-US" altLang="it-IT" dirty="0"/>
              <a:t>Open a file with default application</a:t>
            </a:r>
          </a:p>
          <a:p>
            <a:pPr eaLnBrk="1" hangingPunct="1"/>
            <a:r>
              <a:rPr lang="en-US" altLang="it-IT" dirty="0"/>
              <a:t>Right-click </a:t>
            </a:r>
            <a:r>
              <a:rPr lang="en-US" altLang="it-IT" dirty="0">
                <a:sym typeface="Wingdings"/>
              </a:rPr>
              <a:t> </a:t>
            </a:r>
            <a:r>
              <a:rPr lang="en-US" altLang="it-IT" dirty="0"/>
              <a:t>Open with…</a:t>
            </a:r>
          </a:p>
          <a:p>
            <a:pPr lvl="1" eaLnBrk="1" hangingPunct="1"/>
            <a:r>
              <a:rPr lang="en-US" altLang="it-IT" dirty="0"/>
              <a:t>Do not change default application unless you want to</a:t>
            </a:r>
          </a:p>
        </p:txBody>
      </p:sp>
      <p:sp>
        <p:nvSpPr>
          <p:cNvPr id="12294" name="Rectangle 8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sz="3600" dirty="0"/>
              <a:t>Double-clicking on a file</a:t>
            </a:r>
            <a:endParaRPr lang="en-US" alt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722567" cy="4513114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Finding a file or a folder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Alternative ways: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2400" dirty="0"/>
              <a:t>searching for it (not best choice when you have tons of files well organized)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/>
              <a:t>browsing the file system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/>
              <a:t>typing the absolute path in the address bar.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u="sng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As an exercise, try to find the following file: </a:t>
            </a:r>
            <a:r>
              <a:rPr lang="en-US" sz="2800" dirty="0">
                <a:solidFill>
                  <a:srgbClr val="0070C0"/>
                </a:solidFill>
              </a:rPr>
              <a:t>C:\Windows\System32\napipsec.dll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00B050"/>
                </a:solidFill>
              </a:rPr>
              <a:t>   Mac: /System/Library/</a:t>
            </a:r>
            <a:r>
              <a:rPr lang="en-US" sz="2800" dirty="0" err="1">
                <a:solidFill>
                  <a:srgbClr val="00B050"/>
                </a:solidFill>
              </a:rPr>
              <a:t>SystemConfiguration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6D12CC0-BD2E-4886-AB8A-BB5FE92A931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</a:t>
            </a:r>
            <a:r>
              <a:rPr lang="it-IT" dirty="0"/>
              <a:t> a file - </a:t>
            </a:r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60538"/>
            <a:ext cx="7722567" cy="45974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solidFill>
                  <a:srgbClr val="0070C0"/>
                </a:solidFill>
              </a:rPr>
              <a:t>Windows+X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 File Explorer 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olidFill>
                  <a:srgbClr val="00B050"/>
                </a:solidFill>
                <a:sym typeface="Wingdings" panose="05000000000000000000" pitchFamily="2" charset="2"/>
              </a:rPr>
              <a:t>Mac: Finder 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2000" dirty="0"/>
              <a:t>double-click on: C:\ </a:t>
            </a:r>
            <a:r>
              <a:rPr lang="en-US" sz="2000" dirty="0">
                <a:sym typeface="Wingdings" pitchFamily="2" charset="2"/>
              </a:rPr>
              <a:t>then on Windows then on System32</a:t>
            </a:r>
          </a:p>
          <a:p>
            <a:pPr marL="320040" lvl="1" indent="0">
              <a:buNone/>
              <a:defRPr/>
            </a:pPr>
            <a:r>
              <a:rPr lang="en-US" sz="2000" dirty="0">
                <a:solidFill>
                  <a:srgbClr val="00B050"/>
                </a:solidFill>
                <a:sym typeface="Wingdings" pitchFamily="2" charset="2"/>
              </a:rPr>
              <a:t>Mac: double-click on your hard disk, then on System</a:t>
            </a:r>
            <a:r>
              <a:rPr lang="mr-IN" sz="2000" dirty="0">
                <a:solidFill>
                  <a:srgbClr val="00B050"/>
                </a:solidFill>
                <a:sym typeface="Wingdings" pitchFamily="2" charset="2"/>
              </a:rPr>
              <a:t>…</a:t>
            </a:r>
            <a:endParaRPr lang="en-US" sz="2000" dirty="0">
              <a:solidFill>
                <a:srgbClr val="00B050"/>
              </a:solidFill>
              <a:sym typeface="Wingdings" pitchFamily="2" charset="2"/>
            </a:endParaRPr>
          </a:p>
          <a:p>
            <a:pPr lvl="1" indent="-320040">
              <a:buFont typeface="Wingdings"/>
              <a:buChar char=""/>
              <a:defRPr/>
            </a:pPr>
            <a:r>
              <a:rPr lang="en-US" sz="2000" dirty="0"/>
              <a:t>Alternative: type the absolute path in the address bar</a:t>
            </a:r>
          </a:p>
          <a:p>
            <a:pPr marL="320040" lvl="1" indent="0">
              <a:buNone/>
              <a:defRPr/>
            </a:pPr>
            <a:r>
              <a:rPr lang="en-US" sz="2000" dirty="0">
                <a:solidFill>
                  <a:srgbClr val="00B050"/>
                </a:solidFill>
                <a:sym typeface="Wingdings"/>
              </a:rPr>
              <a:t>Mac: Finder  Go  Go to Folder</a:t>
            </a:r>
            <a:r>
              <a:rPr lang="mr-IN" sz="2000" dirty="0">
                <a:solidFill>
                  <a:srgbClr val="00B050"/>
                </a:solidFill>
                <a:sym typeface="Wingdings"/>
              </a:rPr>
              <a:t>…</a:t>
            </a:r>
            <a:endParaRPr lang="en-US" sz="20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1" indent="-320040">
              <a:buFont typeface="Wingdings"/>
              <a:buChar char=""/>
              <a:defRPr/>
            </a:pPr>
            <a:endParaRPr lang="en-US" sz="2000" dirty="0"/>
          </a:p>
          <a:p>
            <a:pPr lvl="1" indent="-320040">
              <a:buFont typeface="Wingdings"/>
              <a:buChar char=""/>
              <a:defRPr/>
            </a:pPr>
            <a:r>
              <a:rPr lang="en-US" sz="2000" dirty="0"/>
              <a:t>on German keyboard: \  is got with  ALTGR + ?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>
                <a:solidFill>
                  <a:srgbClr val="00B050"/>
                </a:solidFill>
              </a:rPr>
              <a:t>Mac: you can get the file’s address from: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right-click </a:t>
            </a:r>
            <a:r>
              <a:rPr lang="en-US" sz="2400" dirty="0">
                <a:solidFill>
                  <a:srgbClr val="00B050"/>
                </a:solidFill>
                <a:sym typeface="Wingdings"/>
              </a:rPr>
              <a:t> Get Info  General  Where</a:t>
            </a:r>
            <a:endParaRPr lang="en-US" sz="2000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696464"/>
                </a:solidFill>
              </a:rPr>
              <a:t>Precourse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379B92A-83E2-44CA-8786-7D80E649DC3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/>
              <a:t>Precourse</a:t>
            </a:r>
          </a:p>
        </p:txBody>
      </p:sp>
      <p:sp>
        <p:nvSpPr>
          <p:cNvPr id="1536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1548C-409D-424D-BF3A-268C630894B4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it-IT" sz="1400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z="2000" dirty="0">
                <a:latin typeface="Arial" charset="0"/>
                <a:cs typeface="Arial" charset="0"/>
              </a:rPr>
              <a:t>Windows on </a:t>
            </a:r>
            <a:r>
              <a:rPr lang="en-US" altLang="it-IT" sz="2000" dirty="0" err="1">
                <a:latin typeface="Arial" charset="0"/>
                <a:cs typeface="Arial" charset="0"/>
              </a:rPr>
              <a:t>unibz</a:t>
            </a:r>
            <a:r>
              <a:rPr lang="en-US" altLang="it-IT" sz="2000" dirty="0">
                <a:latin typeface="Arial" charset="0"/>
                <a:cs typeface="Arial" charset="0"/>
              </a:rPr>
              <a:t> computer</a:t>
            </a:r>
          </a:p>
          <a:p>
            <a:pPr lvl="1" eaLnBrk="1" hangingPunct="1"/>
            <a:r>
              <a:rPr lang="en-US" altLang="it-IT" sz="1600" dirty="0">
                <a:latin typeface="Arial" charset="0"/>
                <a:cs typeface="Arial" charset="0"/>
              </a:rPr>
              <a:t>digit \\ubz01fst on any Explorer address bar</a:t>
            </a:r>
          </a:p>
          <a:p>
            <a:pPr eaLnBrk="1" hangingPunct="1"/>
            <a:r>
              <a:rPr lang="en-US" altLang="it-IT" sz="1800" dirty="0"/>
              <a:t>Windows on your notebook</a:t>
            </a:r>
          </a:p>
          <a:p>
            <a:pPr lvl="1" eaLnBrk="1" hangingPunct="1"/>
            <a:r>
              <a:rPr lang="en-US" altLang="it-IT" sz="1600" dirty="0"/>
              <a:t>be sure to be on </a:t>
            </a:r>
            <a:r>
              <a:rPr lang="en-US" altLang="it-IT" sz="1600" dirty="0" err="1"/>
              <a:t>ScientificNetwork</a:t>
            </a:r>
            <a:r>
              <a:rPr lang="en-US" altLang="it-IT" sz="1600" dirty="0"/>
              <a:t> </a:t>
            </a:r>
            <a:r>
              <a:rPr lang="en-US" altLang="it-IT" sz="1600" dirty="0" err="1"/>
              <a:t>WiFi</a:t>
            </a:r>
            <a:endParaRPr lang="en-US" altLang="it-IT" sz="1600" dirty="0"/>
          </a:p>
          <a:p>
            <a:pPr lvl="1" eaLnBrk="1" hangingPunct="1"/>
            <a:r>
              <a:rPr lang="en-US" altLang="it-IT" sz="1600" dirty="0"/>
              <a:t>digit \\ubz01fst.unibz.it </a:t>
            </a:r>
            <a:r>
              <a:rPr lang="en-US" altLang="it-IT" sz="1600" dirty="0">
                <a:latin typeface="Arial" charset="0"/>
                <a:cs typeface="Arial" charset="0"/>
              </a:rPr>
              <a:t>on any Explorer address bar</a:t>
            </a:r>
            <a:endParaRPr lang="en-US" altLang="it-IT" sz="1600" dirty="0"/>
          </a:p>
          <a:p>
            <a:pPr eaLnBrk="1" hangingPunct="1"/>
            <a:r>
              <a:rPr lang="en-US" altLang="it-IT" sz="1800" dirty="0"/>
              <a:t>Mac on your notebook</a:t>
            </a:r>
          </a:p>
          <a:p>
            <a:pPr lvl="1" eaLnBrk="1" hangingPunct="1"/>
            <a:r>
              <a:rPr lang="en-US" altLang="it-IT" sz="1600" dirty="0"/>
              <a:t>be sure to be on </a:t>
            </a:r>
            <a:r>
              <a:rPr lang="en-US" altLang="it-IT" sz="1600" dirty="0" err="1"/>
              <a:t>ScientificNetwork</a:t>
            </a:r>
            <a:r>
              <a:rPr lang="en-US" altLang="it-IT" sz="1600" dirty="0"/>
              <a:t> Wi-Fi</a:t>
            </a:r>
          </a:p>
          <a:p>
            <a:pPr lvl="1" eaLnBrk="1" hangingPunct="1"/>
            <a:r>
              <a:rPr lang="en-US" sz="1600" dirty="0"/>
              <a:t>Finder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Go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Connect to Server</a:t>
            </a:r>
          </a:p>
          <a:p>
            <a:pPr lvl="1" eaLnBrk="1" hangingPunct="1"/>
            <a:r>
              <a:rPr lang="en-US" altLang="it-IT" sz="1600" dirty="0"/>
              <a:t>\\ubz01fst.unibz.it (</a:t>
            </a:r>
            <a:r>
              <a:rPr lang="en-GB" altLang="it-IT" sz="1600" dirty="0"/>
              <a:t>try smb://ubz01fst.unibz.it if that one does not work)</a:t>
            </a:r>
            <a:endParaRPr lang="en-US" altLang="it-IT" sz="1600" dirty="0"/>
          </a:p>
          <a:p>
            <a:pPr eaLnBrk="1" hangingPunct="1"/>
            <a:r>
              <a:rPr lang="en-US" altLang="it-IT" sz="1800" dirty="0"/>
              <a:t>Home on VPN (sometimes also from notebook)</a:t>
            </a:r>
          </a:p>
          <a:p>
            <a:pPr lvl="1" eaLnBrk="1" hangingPunct="1"/>
            <a:r>
              <a:rPr lang="en-US" altLang="it-IT" sz="1600" dirty="0"/>
              <a:t>digit \\ubz01fst.unibz.it </a:t>
            </a:r>
            <a:r>
              <a:rPr lang="en-US" altLang="it-IT" sz="1600" dirty="0">
                <a:latin typeface="Arial" charset="0"/>
                <a:cs typeface="Arial" charset="0"/>
              </a:rPr>
              <a:t>on any Explorer address bar</a:t>
            </a:r>
            <a:endParaRPr lang="en-US" altLang="it-IT" sz="1600" dirty="0"/>
          </a:p>
          <a:p>
            <a:pPr eaLnBrk="1" hangingPunct="1"/>
            <a:r>
              <a:rPr lang="en-US" altLang="it-IT" sz="2000" dirty="0">
                <a:solidFill>
                  <a:srgbClr val="FF0000"/>
                </a:solidFill>
              </a:rPr>
              <a:t>When asked for login name and password</a:t>
            </a:r>
          </a:p>
          <a:p>
            <a:pPr lvl="1" eaLnBrk="1" hangingPunct="1"/>
            <a:r>
              <a:rPr lang="en-US" altLang="it-IT" sz="1600" dirty="0">
                <a:solidFill>
                  <a:srgbClr val="FF0000"/>
                </a:solidFill>
              </a:rPr>
              <a:t>enter as login: unibz.it\</a:t>
            </a:r>
            <a:r>
              <a:rPr lang="en-US" altLang="it-IT" sz="1600" dirty="0" err="1">
                <a:solidFill>
                  <a:srgbClr val="FF0000"/>
                </a:solidFill>
              </a:rPr>
              <a:t>loginname</a:t>
            </a:r>
            <a:r>
              <a:rPr lang="en-US" altLang="it-IT" sz="1600" dirty="0">
                <a:solidFill>
                  <a:srgbClr val="FF0000"/>
                </a:solidFill>
              </a:rPr>
              <a:t> </a:t>
            </a:r>
          </a:p>
          <a:p>
            <a:pPr lvl="1" indent="-320040">
              <a:buFont typeface="Wingdings"/>
              <a:buChar char=""/>
              <a:defRPr/>
            </a:pPr>
            <a:r>
              <a:rPr lang="en-US" sz="1600" dirty="0"/>
              <a:t>on German keyboard: \  is  ALTGR + ?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on German Mac: SHIFT+ALT+7</a:t>
            </a:r>
            <a:r>
              <a:rPr lang="en-US" altLang="it-IT" sz="16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lvl="1" eaLnBrk="1" hangingPunct="1"/>
            <a:endParaRPr lang="en-US" altLang="it-IT" sz="2000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  <a:noFill/>
        </p:spPr>
        <p:txBody>
          <a:bodyPr/>
          <a:lstStyle/>
          <a:p>
            <a:pPr eaLnBrk="1" hangingPunct="1"/>
            <a:r>
              <a:rPr lang="en-US" altLang="it-IT" sz="4000" dirty="0"/>
              <a:t>Entering network directories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789462263"/>
      </p:ext>
    </p:extLst>
  </p:cSld>
  <p:clrMapOvr>
    <a:masterClrMapping/>
  </p:clrMapOvr>
</p:sld>
</file>

<file path=ppt/theme/theme1.xml><?xml version="1.0" encoding="utf-8"?>
<a:theme xmlns:a="http://schemas.openxmlformats.org/drawingml/2006/main" name="Sfumature">
  <a:themeElements>
    <a:clrScheme name="Sfuma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2320</Words>
  <Application>Microsoft Office PowerPoint</Application>
  <PresentationFormat>On-screen Show (4:3)</PresentationFormat>
  <Paragraphs>350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Tahoma</vt:lpstr>
      <vt:lpstr>Tw Cen MT</vt:lpstr>
      <vt:lpstr>Wingdings</vt:lpstr>
      <vt:lpstr>Wingdings 2</vt:lpstr>
      <vt:lpstr>Sfumature</vt:lpstr>
      <vt:lpstr>Microsoft Windows </vt:lpstr>
      <vt:lpstr>Regional settings</vt:lpstr>
      <vt:lpstr>When the computer locks…</vt:lpstr>
      <vt:lpstr>File types </vt:lpstr>
      <vt:lpstr>File types </vt:lpstr>
      <vt:lpstr>Double-clicking on a file</vt:lpstr>
      <vt:lpstr>File system</vt:lpstr>
      <vt:lpstr>Find a file - solution</vt:lpstr>
      <vt:lpstr>Entering network directories</vt:lpstr>
      <vt:lpstr>Network directories </vt:lpstr>
      <vt:lpstr>Virtualization at unibz </vt:lpstr>
      <vt:lpstr>Folders (directories)</vt:lpstr>
      <vt:lpstr>Copying files</vt:lpstr>
      <vt:lpstr>Copying files</vt:lpstr>
      <vt:lpstr>Copying files</vt:lpstr>
      <vt:lpstr>Copying files</vt:lpstr>
      <vt:lpstr>Copying files</vt:lpstr>
      <vt:lpstr>Deleting files</vt:lpstr>
      <vt:lpstr>Moving a file</vt:lpstr>
      <vt:lpstr>Moving a file</vt:lpstr>
      <vt:lpstr>Links</vt:lpstr>
      <vt:lpstr>Links</vt:lpstr>
      <vt:lpstr>Folders</vt:lpstr>
      <vt:lpstr>Group of files/folders</vt:lpstr>
      <vt:lpstr>Compressing</vt:lpstr>
      <vt:lpstr>Creating an archive</vt:lpstr>
      <vt:lpstr>Extracting from archives</vt:lpstr>
      <vt:lpstr>Compress folders</vt:lpstr>
      <vt:lpstr>Extracting folders</vt:lpstr>
      <vt:lpstr>Encrypt archives</vt:lpstr>
      <vt:lpstr>File permissions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Coletti</dc:creator>
  <cp:lastModifiedBy>Coletti Paolo</cp:lastModifiedBy>
  <cp:revision>503</cp:revision>
  <cp:lastPrinted>1601-01-01T00:00:00Z</cp:lastPrinted>
  <dcterms:created xsi:type="dcterms:W3CDTF">2005-02-10T10:33:28Z</dcterms:created>
  <dcterms:modified xsi:type="dcterms:W3CDTF">2021-02-11T08:30:04Z</dcterms:modified>
</cp:coreProperties>
</file>