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306" r:id="rId2"/>
    <p:sldId id="283" r:id="rId3"/>
    <p:sldId id="339" r:id="rId4"/>
    <p:sldId id="341" r:id="rId5"/>
    <p:sldId id="340" r:id="rId6"/>
    <p:sldId id="318" r:id="rId7"/>
    <p:sldId id="347" r:id="rId8"/>
    <p:sldId id="286" r:id="rId9"/>
    <p:sldId id="348" r:id="rId10"/>
    <p:sldId id="313" r:id="rId11"/>
    <p:sldId id="319" r:id="rId12"/>
    <p:sldId id="295" r:id="rId13"/>
    <p:sldId id="287" r:id="rId14"/>
    <p:sldId id="320" r:id="rId15"/>
    <p:sldId id="332" r:id="rId16"/>
    <p:sldId id="314" r:id="rId17"/>
    <p:sldId id="342" r:id="rId18"/>
    <p:sldId id="303" r:id="rId19"/>
    <p:sldId id="343" r:id="rId20"/>
    <p:sldId id="323" r:id="rId21"/>
    <p:sldId id="324" r:id="rId22"/>
    <p:sldId id="326" r:id="rId23"/>
    <p:sldId id="344" r:id="rId24"/>
    <p:sldId id="325" r:id="rId25"/>
    <p:sldId id="345" r:id="rId26"/>
    <p:sldId id="327" r:id="rId27"/>
    <p:sldId id="334" r:id="rId28"/>
    <p:sldId id="304" r:id="rId29"/>
    <p:sldId id="301" r:id="rId30"/>
    <p:sldId id="302" r:id="rId31"/>
    <p:sldId id="329" r:id="rId32"/>
    <p:sldId id="346" r:id="rId33"/>
    <p:sldId id="330" r:id="rId34"/>
    <p:sldId id="331" r:id="rId35"/>
    <p:sldId id="290" r:id="rId36"/>
    <p:sldId id="322" r:id="rId37"/>
    <p:sldId id="316" r:id="rId38"/>
    <p:sldId id="336" r:id="rId39"/>
    <p:sldId id="337" r:id="rId40"/>
    <p:sldId id="338" r:id="rId41"/>
    <p:sldId id="297" r:id="rId42"/>
    <p:sldId id="305" r:id="rId43"/>
    <p:sldId id="333" r:id="rId44"/>
    <p:sldId id="317" r:id="rId45"/>
    <p:sldId id="298" r:id="rId46"/>
    <p:sldId id="349" r:id="rId47"/>
    <p:sldId id="328" r:id="rId48"/>
    <p:sldId id="291" r:id="rId49"/>
    <p:sldId id="315" r:id="rId50"/>
    <p:sldId id="307" r:id="rId51"/>
    <p:sldId id="310" r:id="rId52"/>
    <p:sldId id="309" r:id="rId53"/>
    <p:sldId id="312" r:id="rId5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6B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17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26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502" y="-67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766556599779871"/>
          <c:y val="0.1134259259259261"/>
          <c:w val="0.38494623655913984"/>
          <c:h val="0.828703703703703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60E-4FE7-8ACB-214577099D6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60E-4FE7-8ACB-214577099D6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160E-4FE7-8ACB-214577099D62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160E-4FE7-8ACB-214577099D62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6"/>
                <c:pt idx="0">
                  <c:v>Hardware failure</c:v>
                </c:pt>
                <c:pt idx="1">
                  <c:v>Human error</c:v>
                </c:pt>
                <c:pt idx="2">
                  <c:v>Software corruption</c:v>
                </c:pt>
                <c:pt idx="3">
                  <c:v>Viruses</c:v>
                </c:pt>
                <c:pt idx="4">
                  <c:v>Theft</c:v>
                </c:pt>
                <c:pt idx="5">
                  <c:v>Hardware destruction</c:v>
                </c:pt>
              </c:strCache>
            </c:strRef>
          </c:cat>
          <c:val>
            <c:numRef>
              <c:f>Sheet1!$B$1:$B$6</c:f>
              <c:numCache>
                <c:formatCode>0%</c:formatCode>
                <c:ptCount val="6"/>
                <c:pt idx="0">
                  <c:v>0.4</c:v>
                </c:pt>
                <c:pt idx="1">
                  <c:v>0.29000000000000031</c:v>
                </c:pt>
                <c:pt idx="2">
                  <c:v>0.13</c:v>
                </c:pt>
                <c:pt idx="3">
                  <c:v>6.000000000000006E-2</c:v>
                </c:pt>
                <c:pt idx="4">
                  <c:v>9.0000000000000066E-2</c:v>
                </c:pt>
                <c:pt idx="5">
                  <c:v>3.0000000000000027E-2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0E-4FE7-8ACB-214577099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92574718482964"/>
          <c:y val="0.11458916593759115"/>
          <c:w val="0.34417102700872076"/>
          <c:h val="0.636562408865558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741170B-A5EC-4169-A565-32C587946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34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A54D0163-8430-40A9-A1AC-AA3688368DF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851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4D0163-8430-40A9-A1AC-AA3688368DF7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15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4D0163-8430-40A9-A1AC-AA3688368DF7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3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4D0163-8430-40A9-A1AC-AA3688368DF7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51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4D0163-8430-40A9-A1AC-AA3688368DF7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53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25 Sep 2020</a:t>
            </a:r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it-IT"/>
              <a:t>Networks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880F91-4E7E-47CA-A636-E3A1A25E9A6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54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Sep 2020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4C071-1C0F-4866-97DC-F6987FC35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3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Sep 2020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C755D-28BE-4A45-A9C3-7FC6179F1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33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Sep 2020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88B49-1B99-408A-AFFB-D22B1EA78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739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">
          <p15:clr>
            <a:srgbClr val="FBAE40"/>
          </p15:clr>
        </p15:guide>
        <p15:guide id="2" orient="horz" pos="255">
          <p15:clr>
            <a:srgbClr val="FBAE40"/>
          </p15:clr>
        </p15:guide>
        <p15:guide id="3" orient="horz" pos="4065">
          <p15:clr>
            <a:srgbClr val="FBAE40"/>
          </p15:clr>
        </p15:guide>
        <p15:guide id="4" pos="54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Sep 2020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194D-F38D-40ED-B7D0-E507DAE26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0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Sep 2020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EF2B-7220-4692-9707-7A9E4DAFF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3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Sep 2020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37A89-F82A-4BD4-BE9B-A2C6F1810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Sep 2020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73A1D-1656-4E87-98CB-EC32B8FE5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Sep 2020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6031-F4F5-4834-A48F-FFDE4CAD5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7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Sep 2020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79F3D-8C61-476E-8FE8-CB14035DC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Sep 2020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12CEE-1FAE-497D-8319-AD32C8359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8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Sep 2020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B0B77-AD02-42C0-B516-6E8B63502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8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gray">
          <a:xfrm>
            <a:off x="9906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it-IT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it-IT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 dello schema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/>
              <a:t>25 Sep 2020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Networks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AA8475-737B-452D-B201-B8A46C9EA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4" descr="e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3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scientificnet.org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SA_(cryptosystem)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the_most_common_password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howsecureismypassword.ne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esktop.scientificnet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knowledge.scientificnet.org/software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6D7C080-D107-45A7-9FB2-296A6113094A}" type="slidenum">
              <a:rPr lang="en-US" sz="1400" smtClean="0"/>
              <a:pPr eaLnBrk="1" hangingPunct="1"/>
              <a:t>1</a:t>
            </a:fld>
            <a:endParaRPr lang="en-US" sz="14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Computer networks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92519"/>
            <a:ext cx="7772400" cy="41148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/>
              <a:t>Network administrators are here to help you! </a:t>
            </a:r>
            <a:br>
              <a:rPr lang="en-US" sz="5400" dirty="0"/>
            </a:br>
            <a:endParaRPr lang="en-US" sz="5400" dirty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/>
              <a:t>Open a ticket on </a:t>
            </a:r>
            <a:r>
              <a:rPr lang="en-US" sz="4000" dirty="0">
                <a:hlinkClick r:id="rId2"/>
              </a:rPr>
              <a:t>https://support.scientificnet.org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7B45C8E-35A5-442D-9072-EDD45018AB02}" type="slidenum">
              <a:rPr lang="en-US" sz="1400" smtClean="0"/>
              <a:pPr eaLnBrk="1" hangingPunct="1"/>
              <a:t>10</a:t>
            </a:fld>
            <a:endParaRPr lang="en-US" sz="14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dirty="0"/>
              <a:t>Posta Elettronica Certificata – PEC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Standard email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No guarantee of sender’s e-mail address identity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No guarantee of sender’s identity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No guarantee that content has not been altered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No sent proof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No dispatched proof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No read proof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PEC address is handled by a provider with special techniques and has word “pec” in the address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F7E26F2-31F9-480C-8E32-5B4D946D51CB}" type="slidenum">
              <a:rPr lang="en-US" sz="1400" smtClean="0"/>
              <a:pPr eaLnBrk="1" hangingPunct="1"/>
              <a:t>11</a:t>
            </a:fld>
            <a:endParaRPr lang="en-US" sz="14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/>
              <a:t>Posta Elettronica Certificata – PEC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PEC to PEC: like a </a:t>
            </a:r>
            <a:r>
              <a:rPr lang="it-IT" sz="2400" i="1" dirty="0"/>
              <a:t>Raccomandata con Ricevuta di Ritorno </a:t>
            </a:r>
            <a:r>
              <a:rPr lang="it-IT" sz="2400" dirty="0"/>
              <a:t>(</a:t>
            </a:r>
            <a:r>
              <a:rPr lang="en-US" sz="2400" i="1" dirty="0"/>
              <a:t>Certified Mail with Return Receipt Requested </a:t>
            </a:r>
            <a:r>
              <a:rPr lang="en-US" sz="2400" dirty="0"/>
              <a:t>in USA, </a:t>
            </a:r>
            <a:r>
              <a:rPr lang="en-US" sz="2400" i="1" dirty="0"/>
              <a:t>Registered Mail </a:t>
            </a:r>
            <a:r>
              <a:rPr lang="en-US" sz="2400" dirty="0"/>
              <a:t>in Canada)</a:t>
            </a:r>
            <a:endParaRPr lang="it-IT" sz="2400" i="1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Sent proof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Dispatched proof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(in practice also) sender’s address identity and unaltered content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folHlink"/>
              </a:buClr>
              <a:buSzPct val="60000"/>
              <a:defRPr/>
            </a:pPr>
            <a:endParaRPr lang="en-US" sz="2400" dirty="0"/>
          </a:p>
          <a:p>
            <a:pPr marL="342900" lvl="1" indent="-342900" eaLnBrk="1" hangingPunct="1">
              <a:lnSpc>
                <a:spcPct val="90000"/>
              </a:lnSpc>
              <a:buClr>
                <a:schemeClr val="folHlink"/>
              </a:buClr>
              <a:buSzPct val="60000"/>
              <a:defRPr/>
            </a:pPr>
            <a:r>
              <a:rPr lang="en-US" sz="2400" dirty="0"/>
              <a:t>PEC to standard email: </a:t>
            </a:r>
            <a:r>
              <a:rPr lang="en-US" sz="2400" dirty="0">
                <a:ea typeface="+mn-ea"/>
                <a:cs typeface="+mn-cs"/>
              </a:rPr>
              <a:t>like a </a:t>
            </a:r>
            <a:r>
              <a:rPr lang="it-IT" sz="2400" i="1" dirty="0">
                <a:ea typeface="+mn-ea"/>
                <a:cs typeface="+mn-cs"/>
              </a:rPr>
              <a:t>Raccomandata Semplice</a:t>
            </a:r>
            <a:endParaRPr lang="en-US" sz="2400" i="1" dirty="0"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Sent proof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Standard email to PEC: like a normal letter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Sent and dispatched proves are legal proves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18E45B0-16DB-4D15-B9D5-8709F991F526}" type="slidenum">
              <a:rPr lang="en-US" sz="1400" smtClean="0"/>
              <a:pPr eaLnBrk="1" hangingPunct="1"/>
              <a:t>12</a:t>
            </a:fld>
            <a:endParaRPr lang="en-US" sz="140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Search engines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Crawler technique on the visible web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Google PageRank algorithm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Search tricks: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Use many keywords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Quotations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Advanced search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83D54A-5DD2-4D48-BF79-A888C465479D}" type="slidenum">
              <a:rPr lang="en-US" sz="1400" smtClean="0"/>
              <a:pPr eaLnBrk="1" hangingPunct="1"/>
              <a:t>13</a:t>
            </a:fld>
            <a:endParaRPr lang="en-US" sz="140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Slow connections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18130"/>
              </p:ext>
            </p:extLst>
          </p:nvPr>
        </p:nvGraphicFramePr>
        <p:xfrm>
          <a:off x="1187450" y="2133600"/>
          <a:ext cx="7272982" cy="3768999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342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8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Names</a:t>
                      </a: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Equipment</a:t>
                      </a: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Effective speed</a:t>
                      </a: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Notes</a:t>
                      </a:r>
                      <a:endParaRPr lang="it-IT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PSTN</a:t>
                      </a:r>
                      <a:endParaRPr lang="it-IT" sz="1800" u="none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analogical</a:t>
                      </a:r>
                      <a:endParaRPr lang="it-IT" sz="1800" u="none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dial-up</a:t>
                      </a:r>
                      <a:endParaRPr lang="it-IT" sz="1800" u="none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telephone line</a:t>
                      </a:r>
                      <a:r>
                        <a:rPr lang="it-IT" sz="1800" baseline="0" dirty="0">
                          <a:effectLst/>
                        </a:rPr>
                        <a:t> and </a:t>
                      </a:r>
                      <a:r>
                        <a:rPr lang="en-US" sz="1800" dirty="0">
                          <a:effectLst/>
                        </a:rPr>
                        <a:t>modem</a:t>
                      </a:r>
                      <a:endParaRPr lang="it-IT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 Kbps</a:t>
                      </a:r>
                      <a:endParaRPr lang="it-IT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Telephone is busy during connection</a:t>
                      </a:r>
                      <a:endParaRPr lang="it-IT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ISDN</a:t>
                      </a:r>
                      <a:endParaRPr lang="it-IT" sz="1800" u="none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ISDN telephone line and modem</a:t>
                      </a:r>
                      <a:endParaRPr lang="it-IT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128 Kbps</a:t>
                      </a:r>
                      <a:endParaRPr lang="it-IT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Telephone is busy during full speed connection</a:t>
                      </a:r>
                      <a:endParaRPr lang="it-IT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none" dirty="0">
                          <a:effectLst/>
                        </a:rPr>
                        <a:t>GPRS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2G</a:t>
                      </a:r>
                      <a:endParaRPr lang="it-IT" sz="18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GSM mobile phone</a:t>
                      </a:r>
                      <a:endParaRPr lang="it-IT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 Kbps</a:t>
                      </a:r>
                      <a:endParaRPr lang="it-IT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Telephone is busy during connection</a:t>
                      </a:r>
                      <a:endParaRPr lang="it-IT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 G</a:t>
                      </a: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</a:t>
                      </a:r>
                      <a:r>
                        <a:rPr lang="it-IT" sz="18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GSM </a:t>
                      </a:r>
                      <a:r>
                        <a:rPr lang="it-IT" sz="180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</a:t>
                      </a:r>
                      <a:endParaRPr lang="it-IT" sz="18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it-IT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8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Kbps</a:t>
                      </a: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63435" y="1214714"/>
            <a:ext cx="6917524" cy="52455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</a:rPr>
              <a:t>OLD</a:t>
            </a:r>
          </a:p>
          <a:p>
            <a:pPr algn="ctr"/>
            <a:r>
              <a:rPr lang="en-US" sz="16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</a:rPr>
              <a:t>TECH</a:t>
            </a:r>
            <a:endParaRPr lang="en-US" sz="166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rgbClr val="FF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76A0DCD-31F4-4658-8A45-89AAFA66B3A4}" type="slidenum">
              <a:rPr lang="en-US" sz="1400" smtClean="0"/>
              <a:pPr eaLnBrk="1" hangingPunct="1"/>
              <a:t>14</a:t>
            </a:fld>
            <a:endParaRPr lang="en-US" sz="14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Broadband connections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02353"/>
              </p:ext>
            </p:extLst>
          </p:nvPr>
        </p:nvGraphicFramePr>
        <p:xfrm>
          <a:off x="1042988" y="1989138"/>
          <a:ext cx="7561262" cy="351287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936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noProof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600" b="1" noProof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noProof="0">
                          <a:solidFill>
                            <a:schemeClr val="bg1"/>
                          </a:solidFill>
                          <a:effectLst/>
                        </a:rPr>
                        <a:t>Equipment</a:t>
                      </a:r>
                      <a:endParaRPr lang="en-US" sz="1600" b="1" noProof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noProof="0">
                          <a:solidFill>
                            <a:schemeClr val="bg1"/>
                          </a:solidFill>
                          <a:effectLst/>
                        </a:rPr>
                        <a:t>Maximum speed</a:t>
                      </a:r>
                      <a:endParaRPr lang="en-US" sz="1600" b="1" noProof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noProof="0">
                          <a:solidFill>
                            <a:schemeClr val="bg1"/>
                          </a:solidFill>
                          <a:effectLst/>
                        </a:rPr>
                        <a:t>Notes</a:t>
                      </a:r>
                      <a:endParaRPr lang="en-US" sz="1600" b="1" noProof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noProof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ADSL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telephone line and modem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Mbps in upload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 Mbps in download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noProof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noProof="0">
                          <a:effectLst/>
                        </a:rPr>
                        <a:t>Optical fibre</a:t>
                      </a:r>
                      <a:endParaRPr lang="en-US" sz="1600" u="none" noProof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telephone line and modem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noProof="0">
                          <a:effectLst/>
                        </a:rPr>
                        <a:t>1000 Mbps</a:t>
                      </a:r>
                      <a:endParaRPr lang="en-US" sz="1600" u="none" noProof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noProof="0">
                          <a:effectLst/>
                        </a:rPr>
                        <a:t> </a:t>
                      </a:r>
                      <a:endParaRPr lang="en-US" sz="1600" u="none" noProof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noProof="0">
                          <a:effectLst/>
                        </a:rPr>
                        <a:t>UMTS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noProof="0">
                          <a:effectLst/>
                        </a:rPr>
                        <a:t>3G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noProof="0">
                          <a:effectLst/>
                        </a:rPr>
                        <a:t>3G mobile phone</a:t>
                      </a:r>
                      <a:endParaRPr lang="en-US" sz="1600" u="none" noProof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noProof="0">
                          <a:effectLst/>
                        </a:rPr>
                        <a:t>5 Mbps in upload</a:t>
                      </a:r>
                      <a:br>
                        <a:rPr lang="en-US" sz="1600" u="none" noProof="0">
                          <a:effectLst/>
                        </a:rPr>
                      </a:br>
                      <a:r>
                        <a:rPr lang="en-US" sz="1600" u="none" noProof="0">
                          <a:effectLst/>
                        </a:rPr>
                        <a:t>40 Mbps in download</a:t>
                      </a:r>
                      <a:endParaRPr lang="en-US" sz="1600" u="none" noProof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u="none" noProof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u="non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LTE</a:t>
                      </a:r>
                      <a:br>
                        <a:rPr lang="en-US" sz="1600" i="0" u="non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i="0" u="non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4G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u="non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4G mobile phone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u="none" kern="1200" baseline="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100-1000 Mbps</a:t>
                      </a:r>
                      <a:endParaRPr lang="en-US" sz="1600" i="0" u="non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Speed depends on your 4G type and coverage</a:t>
                      </a: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u="non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u="non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 mobile phone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 u="non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1-10 Gbps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Still under development in 2021</a:t>
                      </a: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32266886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4E36CCA-BF6D-41DA-AB48-53EEFC3BC6AF}" type="slidenum">
              <a:rPr lang="en-US" sz="1400" smtClean="0"/>
              <a:pPr eaLnBrk="1" hangingPunct="1"/>
              <a:t>15</a:t>
            </a:fld>
            <a:endParaRPr lang="en-US" sz="14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GDPR 679/2016 on personal data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637784" cy="4114800"/>
          </a:xfrm>
        </p:spPr>
        <p:txBody>
          <a:bodyPr/>
          <a:lstStyle/>
          <a:p>
            <a:pPr eaLnBrk="1" hangingPunct="1"/>
            <a:r>
              <a:rPr lang="en-US" sz="2400" dirty="0"/>
              <a:t>No specific rule</a:t>
            </a:r>
          </a:p>
          <a:p>
            <a:pPr eaLnBrk="1" hangingPunct="1"/>
            <a:r>
              <a:rPr lang="en-US" sz="2400" dirty="0"/>
              <a:t>Does not apply for exclusively personal use</a:t>
            </a:r>
          </a:p>
          <a:p>
            <a:pPr algn="just" eaLnBrk="1" hangingPunct="1"/>
            <a:r>
              <a:rPr lang="en-US" sz="2400" dirty="0"/>
              <a:t>Good security measures</a:t>
            </a:r>
          </a:p>
          <a:p>
            <a:pPr lvl="1" algn="just" eaLnBrk="1" hangingPunct="1"/>
            <a:r>
              <a:rPr lang="en-US" sz="2000" dirty="0"/>
              <a:t>authentication with login + password  or alternatives</a:t>
            </a:r>
          </a:p>
          <a:p>
            <a:pPr lvl="1" algn="just" eaLnBrk="1" hangingPunct="1"/>
            <a:r>
              <a:rPr lang="en-US" sz="2000" dirty="0"/>
              <a:t>specific permissions to different people</a:t>
            </a:r>
          </a:p>
          <a:p>
            <a:pPr lvl="1" algn="just" eaLnBrk="1" hangingPunct="1"/>
            <a:r>
              <a:rPr lang="en-US" sz="2000" dirty="0"/>
              <a:t>training or instructions</a:t>
            </a:r>
          </a:p>
          <a:p>
            <a:pPr lvl="1" algn="just" eaLnBrk="1" hangingPunct="1"/>
            <a:r>
              <a:rPr lang="en-US" sz="2000" dirty="0"/>
              <a:t>constant backup</a:t>
            </a:r>
          </a:p>
          <a:p>
            <a:pPr lvl="1" algn="just" eaLnBrk="1" hangingPunct="1"/>
            <a:r>
              <a:rPr lang="en-US" sz="2000" dirty="0"/>
              <a:t>programs update</a:t>
            </a:r>
          </a:p>
          <a:p>
            <a:pPr lvl="1" algn="just" eaLnBrk="1" hangingPunct="1"/>
            <a:r>
              <a:rPr lang="en-US" sz="2000" dirty="0"/>
              <a:t>sensitive data must be encrypted or unidentifiable</a:t>
            </a:r>
          </a:p>
          <a:p>
            <a:pPr lvl="2" algn="just" eaLnBrk="1" hangingPunct="1"/>
            <a:r>
              <a:rPr lang="en-US" sz="1600" dirty="0"/>
              <a:t>race, religion, sex, association, ethics</a:t>
            </a:r>
          </a:p>
          <a:p>
            <a:pPr lvl="2" algn="just" eaLnBrk="1" hangingPunct="1"/>
            <a:r>
              <a:rPr lang="en-US" sz="1600" dirty="0"/>
              <a:t>justice, medical, genetic</a:t>
            </a:r>
          </a:p>
        </p:txBody>
      </p:sp>
    </p:spTree>
    <p:extLst>
      <p:ext uri="{BB962C8B-B14F-4D97-AF65-F5344CB8AC3E}">
        <p14:creationId xmlns:p14="http://schemas.microsoft.com/office/powerpoint/2010/main" val="364249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789C243-E21C-441E-818B-89970F16A517}" type="slidenum">
              <a:rPr lang="en-US" sz="1400" smtClean="0"/>
              <a:pPr eaLnBrk="1" hangingPunct="1"/>
              <a:t>16</a:t>
            </a:fld>
            <a:endParaRPr 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052736"/>
            <a:ext cx="7793037" cy="707802"/>
          </a:xfrm>
        </p:spPr>
        <p:txBody>
          <a:bodyPr/>
          <a:lstStyle/>
          <a:p>
            <a:pPr eaLnBrk="1" hangingPunct="1"/>
            <a:r>
              <a:rPr lang="en-US" sz="3600" dirty="0"/>
              <a:t>Cryptography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60575"/>
            <a:ext cx="7993062" cy="4114800"/>
          </a:xfrm>
        </p:spPr>
        <p:txBody>
          <a:bodyPr/>
          <a:lstStyle/>
          <a:p>
            <a:pPr eaLnBrk="1" hangingPunct="1"/>
            <a:r>
              <a:rPr lang="en-US" sz="2800" dirty="0"/>
              <a:t>Military scrambling technique to make text unreadable</a:t>
            </a:r>
          </a:p>
          <a:p>
            <a:pPr lvl="1"/>
            <a:r>
              <a:rPr lang="en-GB" sz="2400" dirty="0"/>
              <a:t>Encryption: COMPUTER </a:t>
            </a:r>
            <a:r>
              <a:rPr lang="en-GB" sz="2400" dirty="0">
                <a:sym typeface="Wingdings" panose="05000000000000000000" pitchFamily="2" charset="2"/>
              </a:rPr>
              <a:t> FRPSXWHU</a:t>
            </a:r>
          </a:p>
          <a:p>
            <a:pPr lvl="2"/>
            <a:r>
              <a:rPr lang="en-GB" sz="2000" dirty="0">
                <a:sym typeface="Wingdings" panose="05000000000000000000" pitchFamily="2" charset="2"/>
              </a:rPr>
              <a:t>move letter forward by +3 places</a:t>
            </a:r>
          </a:p>
          <a:p>
            <a:pPr lvl="1"/>
            <a:r>
              <a:rPr lang="en-GB" sz="2400" dirty="0">
                <a:sym typeface="Wingdings" panose="05000000000000000000" pitchFamily="2" charset="2"/>
              </a:rPr>
              <a:t>Decryption: move letter by -3 places</a:t>
            </a:r>
          </a:p>
          <a:p>
            <a:pPr lvl="2"/>
            <a:r>
              <a:rPr lang="en-GB" sz="2000" dirty="0">
                <a:sym typeface="Wingdings" panose="05000000000000000000" pitchFamily="2" charset="2"/>
              </a:rPr>
              <a:t>FRPSXWHU  </a:t>
            </a:r>
            <a:r>
              <a:rPr lang="en-GB" sz="2000" dirty="0"/>
              <a:t>COMPUTER</a:t>
            </a:r>
          </a:p>
          <a:p>
            <a:r>
              <a:rPr lang="en-GB" sz="2800" dirty="0">
                <a:sym typeface="Wingdings" panose="05000000000000000000" pitchFamily="2" charset="2"/>
              </a:rPr>
              <a:t>Algorithm is well-known</a:t>
            </a:r>
          </a:p>
          <a:p>
            <a:r>
              <a:rPr lang="en-GB" sz="2800" dirty="0">
                <a:sym typeface="Wingdings" panose="05000000000000000000" pitchFamily="2" charset="2"/>
              </a:rPr>
              <a:t>The keys +3 and -3 are secret and may be changed for every message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410" y="1916832"/>
            <a:ext cx="7128966" cy="225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latin typeface="+mn-lt"/>
              </a:defRPr>
            </a:lvl1pPr>
            <a:lvl2pPr marL="742950" lvl="1" indent="-285750" algn="just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9pPr>
          </a:lstStyle>
          <a:p>
            <a:r>
              <a:rPr lang="en-GB" dirty="0"/>
              <a:t>Two problems:</a:t>
            </a:r>
          </a:p>
          <a:p>
            <a:pPr lvl="1" algn="l"/>
            <a:r>
              <a:rPr lang="en-GB" dirty="0"/>
              <a:t>even with a complicated algorithm, this encryption system can be broken using computers who try all the possible combinations until you get something readable</a:t>
            </a:r>
          </a:p>
          <a:p>
            <a:pPr lvl="1" algn="l"/>
            <a:r>
              <a:rPr lang="en-GB" dirty="0"/>
              <a:t>it is symmetric: it is easy to deduce a key (-3) once you know the other one (+3)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504014-FD75-49A9-A320-B20D409363C8}"/>
              </a:ext>
            </a:extLst>
          </p:cNvPr>
          <p:cNvSpPr txBox="1">
            <a:spLocks noChangeArrowheads="1"/>
          </p:cNvSpPr>
          <p:nvPr/>
        </p:nvSpPr>
        <p:spPr>
          <a:xfrm>
            <a:off x="1150938" y="1052736"/>
            <a:ext cx="7793037" cy="7078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600" dirty="0"/>
              <a:t>Cryptography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3901581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1" y="6149835"/>
            <a:ext cx="5832648" cy="44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latin typeface="+mn-lt"/>
              </a:defRPr>
            </a:lvl1pPr>
            <a:lvl2pPr marL="742950" lvl="1" indent="-285750" algn="just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/>
              <a:t>1978, RSA algorithm published on </a:t>
            </a:r>
            <a:r>
              <a:rPr lang="en-GB" sz="1600" i="1" dirty="0"/>
              <a:t>Communications of the ACM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1E87ACB-FC23-44ED-AC45-EE7B71EBDE01}"/>
              </a:ext>
            </a:extLst>
          </p:cNvPr>
          <p:cNvSpPr txBox="1">
            <a:spLocks noChangeArrowheads="1"/>
          </p:cNvSpPr>
          <p:nvPr/>
        </p:nvSpPr>
        <p:spPr>
          <a:xfrm>
            <a:off x="1150938" y="1052736"/>
            <a:ext cx="7793037" cy="7078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600" kern="0" dirty="0"/>
              <a:t>Asymmetric c</a:t>
            </a:r>
            <a:r>
              <a:rPr lang="en-US" sz="3600" dirty="0"/>
              <a:t>ryptography</a:t>
            </a:r>
            <a:endParaRPr lang="en-US" sz="36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82BDD-F5F9-4E88-93AC-C7CBB7627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8" b="150"/>
          <a:stretch/>
        </p:blipFill>
        <p:spPr>
          <a:xfrm>
            <a:off x="1331639" y="1916832"/>
            <a:ext cx="5832649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475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7517" y="1988840"/>
            <a:ext cx="7128966" cy="437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latin typeface="+mn-lt"/>
              </a:defRPr>
            </a:lvl1pPr>
            <a:lvl2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dirty="0">
                <a:hlinkClick r:id="rId2"/>
              </a:rPr>
              <a:t>https://en.wikipedia.org/wiki/RSA_(cryptosystem)</a:t>
            </a:r>
            <a:endParaRPr lang="en-GB" sz="2400" dirty="0"/>
          </a:p>
          <a:p>
            <a:endParaRPr lang="en-GB" sz="2800" dirty="0"/>
          </a:p>
          <a:p>
            <a:r>
              <a:rPr lang="en-GB" sz="2800" dirty="0"/>
              <a:t>Keys are generated using huge prime numbers and are extremely hard to guess by computers trying all combinations.</a:t>
            </a:r>
          </a:p>
          <a:p>
            <a:endParaRPr lang="en-GB" sz="2800" dirty="0"/>
          </a:p>
          <a:p>
            <a:r>
              <a:rPr lang="en-GB" sz="2800" dirty="0"/>
              <a:t>It is asymmetric: if you know a key there is no way to deduce the other 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6E4454-7CB2-4496-9614-FA7DFFF67A4A}"/>
              </a:ext>
            </a:extLst>
          </p:cNvPr>
          <p:cNvSpPr txBox="1">
            <a:spLocks noChangeArrowheads="1"/>
          </p:cNvSpPr>
          <p:nvPr/>
        </p:nvSpPr>
        <p:spPr>
          <a:xfrm>
            <a:off x="1150938" y="1052736"/>
            <a:ext cx="7793037" cy="7078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600" kern="0" dirty="0"/>
              <a:t>Asymmetric c</a:t>
            </a:r>
            <a:r>
              <a:rPr lang="en-US" sz="3600" dirty="0"/>
              <a:t>ryptography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8042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09FF088-92F0-400C-A4E4-8CF64CCE35D7}" type="slidenum">
              <a:rPr lang="en-US" sz="1400" smtClean="0"/>
              <a:pPr eaLnBrk="1" hangingPunct="1"/>
              <a:t>2</a:t>
            </a:fld>
            <a:endParaRPr lang="en-US" sz="14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Computer networks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What is a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Computers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External connection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Terminals </a:t>
            </a:r>
            <a:r>
              <a:rPr lang="en-US" sz="2000" dirty="0">
                <a:sym typeface="Wingdings" panose="05000000000000000000" pitchFamily="2" charset="2"/>
              </a:rPr>
              <a:t> Virtualization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Printers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Stand-alone hard disks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VoIP telephones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Server-client architecture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789C243-E21C-441E-818B-89970F16A517}" type="slidenum">
              <a:rPr lang="en-US" sz="1400" smtClean="0"/>
              <a:pPr eaLnBrk="1" hangingPunct="1"/>
              <a:t>20</a:t>
            </a:fld>
            <a:endParaRPr 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Cryptography for information transmission</a:t>
            </a:r>
          </a:p>
        </p:txBody>
      </p:sp>
      <p:grpSp>
        <p:nvGrpSpPr>
          <p:cNvPr id="8" name="Canvas 27669"/>
          <p:cNvGrpSpPr/>
          <p:nvPr/>
        </p:nvGrpSpPr>
        <p:grpSpPr>
          <a:xfrm>
            <a:off x="1028700" y="2044183"/>
            <a:ext cx="7575748" cy="2117336"/>
            <a:chOff x="0" y="0"/>
            <a:chExt cx="6000750" cy="230505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6000750" cy="23050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sp>
        <p:sp>
          <p:nvSpPr>
            <p:cNvPr id="10" name="Double Wave 9"/>
            <p:cNvSpPr/>
            <p:nvPr/>
          </p:nvSpPr>
          <p:spPr>
            <a:xfrm>
              <a:off x="2535850" y="113103"/>
              <a:ext cx="664550" cy="494325"/>
            </a:xfrm>
            <a:prstGeom prst="doubleWave">
              <a:avLst/>
            </a:pr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200" dirty="0">
                  <a:effectLst/>
                  <a:ea typeface="Times New Roman"/>
                  <a:cs typeface="Times New Roman"/>
                </a:rPr>
                <a:t>G#4hg</a:t>
              </a:r>
              <a:r>
                <a:rPr lang="it-IT" sz="1100" dirty="0">
                  <a:effectLst/>
                  <a:ea typeface="Times New Roman"/>
                  <a:cs typeface="Times New Roman"/>
                </a:rPr>
                <a:t>!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85151" y="805288"/>
              <a:ext cx="848700" cy="613937"/>
              <a:chOff x="3285151" y="805288"/>
              <a:chExt cx="848700" cy="613937"/>
            </a:xfrm>
          </p:grpSpPr>
          <p:sp>
            <p:nvSpPr>
              <p:cNvPr id="39" name="Right Arrow 38"/>
              <p:cNvSpPr/>
              <p:nvPr/>
            </p:nvSpPr>
            <p:spPr>
              <a:xfrm>
                <a:off x="3285151" y="838200"/>
                <a:ext cx="848700" cy="581025"/>
              </a:xfrm>
              <a:prstGeom prst="rightArrow">
                <a:avLst>
                  <a:gd name="adj1" fmla="val 46721"/>
                  <a:gd name="adj2" fmla="val 5000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dirty="0">
                    <a:ea typeface="Times New Roman"/>
                    <a:cs typeface="Times New Roman"/>
                  </a:rPr>
                  <a:t>decrypt</a:t>
                </a:r>
                <a:endParaRPr lang="it-IT" sz="1400" dirty="0">
                  <a:ea typeface="Times New Roman"/>
                  <a:cs typeface="Times New Roman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666099" y="951473"/>
                <a:ext cx="613937" cy="321567"/>
              </a:xfrm>
              <a:prstGeom prst="rect">
                <a:avLst/>
              </a:prstGeom>
            </p:spPr>
          </p:pic>
        </p:grpSp>
        <p:sp>
          <p:nvSpPr>
            <p:cNvPr id="37" name="Right Arrow 36"/>
            <p:cNvSpPr/>
            <p:nvPr/>
          </p:nvSpPr>
          <p:spPr>
            <a:xfrm>
              <a:off x="1647826" y="838200"/>
              <a:ext cx="809624" cy="5715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encrypt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13" name="Text Box 234"/>
            <p:cNvSpPr txBox="1"/>
            <p:nvPr/>
          </p:nvSpPr>
          <p:spPr>
            <a:xfrm>
              <a:off x="108881" y="113103"/>
              <a:ext cx="494665" cy="54786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7030A0"/>
                    </a:solidFill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B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Text Box 234"/>
            <p:cNvSpPr txBox="1"/>
            <p:nvPr/>
          </p:nvSpPr>
          <p:spPr>
            <a:xfrm>
              <a:off x="107271" y="819369"/>
              <a:ext cx="519430" cy="61502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7030A0"/>
                    </a:solidFill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Text Box 234"/>
            <p:cNvSpPr txBox="1"/>
            <p:nvPr/>
          </p:nvSpPr>
          <p:spPr>
            <a:xfrm>
              <a:off x="114301" y="1580175"/>
              <a:ext cx="519430" cy="6254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7030A0"/>
                    </a:solidFill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blurRad="50800" dist="38100" algn="tr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D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Text Box 234"/>
            <p:cNvSpPr txBox="1"/>
            <p:nvPr/>
          </p:nvSpPr>
          <p:spPr>
            <a:xfrm>
              <a:off x="5200651" y="791876"/>
              <a:ext cx="519430" cy="62073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E46C0A"/>
                    </a:solidFill>
                    <a:prstDash val="solid"/>
                    <a:round/>
                  </a:ln>
                  <a:solidFill>
                    <a:srgbClr val="E36C0A"/>
                  </a:solidFill>
                  <a:effectLst>
                    <a:outerShdw blurRad="50800" dist="38100" algn="tr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A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1667600" y="87806"/>
              <a:ext cx="808990" cy="5715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encrypt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1667600" y="1570869"/>
              <a:ext cx="808990" cy="5715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encrypt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19" name="Double Wave 18"/>
            <p:cNvSpPr/>
            <p:nvPr/>
          </p:nvSpPr>
          <p:spPr>
            <a:xfrm>
              <a:off x="2535850" y="894833"/>
              <a:ext cx="664210" cy="494030"/>
            </a:xfrm>
            <a:prstGeom prst="doubleWave">
              <a:avLst/>
            </a:pr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200" dirty="0" err="1">
                  <a:ea typeface="Times New Roman"/>
                  <a:cs typeface="Times New Roman"/>
                </a:rPr>
                <a:t>f@çd</a:t>
              </a:r>
              <a:r>
                <a:rPr lang="it-IT" sz="1200" dirty="0">
                  <a:ea typeface="Times New Roman"/>
                  <a:cs typeface="Times New Roman"/>
                </a:rPr>
                <a:t>*s</a:t>
              </a:r>
            </a:p>
          </p:txBody>
        </p:sp>
        <p:sp>
          <p:nvSpPr>
            <p:cNvPr id="20" name="Double Wave 19"/>
            <p:cNvSpPr/>
            <p:nvPr/>
          </p:nvSpPr>
          <p:spPr>
            <a:xfrm>
              <a:off x="2536190" y="1648339"/>
              <a:ext cx="664210" cy="494030"/>
            </a:xfrm>
            <a:prstGeom prst="doubleWave">
              <a:avLst/>
            </a:pr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1200" dirty="0">
                  <a:ea typeface="Times New Roman"/>
                  <a:cs typeface="Times New Roman"/>
                </a:rPr>
                <a:t>È^£(</a:t>
              </a:r>
              <a:r>
                <a:rPr lang="it-IT" sz="1200" dirty="0" err="1">
                  <a:ea typeface="Times New Roman"/>
                  <a:cs typeface="Times New Roman"/>
                </a:rPr>
                <a:t>iw</a:t>
              </a:r>
              <a:r>
                <a:rPr lang="it-IT" sz="1200" dirty="0">
                  <a:ea typeface="Times New Roman"/>
                  <a:cs typeface="Times New Roman"/>
                </a:rPr>
                <a:t>,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305602" y="45896"/>
              <a:ext cx="848360" cy="613410"/>
              <a:chOff x="0" y="0"/>
              <a:chExt cx="848700" cy="613937"/>
            </a:xfrm>
          </p:grpSpPr>
          <p:sp>
            <p:nvSpPr>
              <p:cNvPr id="31" name="Right Arrow 30"/>
              <p:cNvSpPr/>
              <p:nvPr/>
            </p:nvSpPr>
            <p:spPr>
              <a:xfrm>
                <a:off x="0" y="32912"/>
                <a:ext cx="848700" cy="581025"/>
              </a:xfrm>
              <a:prstGeom prst="rightArrow">
                <a:avLst>
                  <a:gd name="adj1" fmla="val 46721"/>
                  <a:gd name="adj2" fmla="val 5000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dirty="0">
                    <a:ea typeface="Times New Roman"/>
                    <a:cs typeface="Times New Roman"/>
                  </a:rPr>
                  <a:t>decrypt</a:t>
                </a:r>
                <a:endParaRPr lang="it-IT" sz="1400" dirty="0">
                  <a:ea typeface="Times New Roman"/>
                  <a:cs typeface="Times New Roman"/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0948" y="146185"/>
                <a:ext cx="613937" cy="321567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3269575" y="1570869"/>
              <a:ext cx="848360" cy="613410"/>
              <a:chOff x="0" y="0"/>
              <a:chExt cx="848700" cy="613937"/>
            </a:xfrm>
          </p:grpSpPr>
          <p:sp>
            <p:nvSpPr>
              <p:cNvPr id="29" name="Right Arrow 28"/>
              <p:cNvSpPr/>
              <p:nvPr/>
            </p:nvSpPr>
            <p:spPr>
              <a:xfrm>
                <a:off x="0" y="32912"/>
                <a:ext cx="848700" cy="581025"/>
              </a:xfrm>
              <a:prstGeom prst="rightArrow">
                <a:avLst>
                  <a:gd name="adj1" fmla="val 46721"/>
                  <a:gd name="adj2" fmla="val 5000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dirty="0">
                    <a:ea typeface="Times New Roman"/>
                    <a:cs typeface="Times New Roman"/>
                  </a:rPr>
                  <a:t>decrypt</a:t>
                </a:r>
                <a:endParaRPr lang="it-IT" sz="1400" dirty="0">
                  <a:ea typeface="Times New Roman"/>
                  <a:cs typeface="Times New Roman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0948" y="146185"/>
                <a:ext cx="613937" cy="321567"/>
              </a:xfrm>
              <a:prstGeom prst="rect">
                <a:avLst/>
              </a:prstGeom>
            </p:spPr>
          </p:pic>
        </p:grpSp>
        <p:sp>
          <p:nvSpPr>
            <p:cNvPr id="23" name="Vertical Scroll 22"/>
            <p:cNvSpPr/>
            <p:nvPr/>
          </p:nvSpPr>
          <p:spPr>
            <a:xfrm>
              <a:off x="602616" y="189303"/>
              <a:ext cx="1026160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effectLst/>
                  <a:latin typeface="Times New Roman"/>
                  <a:ea typeface="Times New Roman"/>
                </a:rPr>
                <a:t>message 1</a:t>
              </a:r>
              <a:endParaRPr lang="it-IT" sz="16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Vertical Scroll 23"/>
            <p:cNvSpPr/>
            <p:nvPr/>
          </p:nvSpPr>
          <p:spPr>
            <a:xfrm>
              <a:off x="602616" y="947493"/>
              <a:ext cx="1026160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effectLst/>
                  <a:latin typeface="Times New Roman"/>
                  <a:ea typeface="Times New Roman"/>
                </a:rPr>
                <a:t>message 2</a:t>
              </a:r>
              <a:endParaRPr lang="it-IT" sz="16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Vertical Scroll 24"/>
            <p:cNvSpPr/>
            <p:nvPr/>
          </p:nvSpPr>
          <p:spPr>
            <a:xfrm>
              <a:off x="612141" y="1633293"/>
              <a:ext cx="1034415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effectLst/>
                  <a:latin typeface="Times New Roman"/>
                  <a:ea typeface="Times New Roman"/>
                </a:rPr>
                <a:t>message 3</a:t>
              </a:r>
              <a:endParaRPr lang="it-IT" sz="16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Vertical Scroll 25"/>
            <p:cNvSpPr/>
            <p:nvPr/>
          </p:nvSpPr>
          <p:spPr>
            <a:xfrm>
              <a:off x="4185583" y="176582"/>
              <a:ext cx="1026160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effectLst/>
                  <a:latin typeface="Times New Roman"/>
                  <a:ea typeface="Times New Roman"/>
                </a:rPr>
                <a:t>message 1</a:t>
              </a:r>
              <a:endParaRPr lang="it-IT" sz="16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Vertical Scroll 26"/>
            <p:cNvSpPr/>
            <p:nvPr/>
          </p:nvSpPr>
          <p:spPr>
            <a:xfrm>
              <a:off x="4185583" y="934772"/>
              <a:ext cx="1026160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effectLst/>
                  <a:latin typeface="Times New Roman"/>
                  <a:ea typeface="Times New Roman"/>
                </a:rPr>
                <a:t>message 2</a:t>
              </a:r>
              <a:endParaRPr lang="it-IT" sz="16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Vertical Scroll 27"/>
            <p:cNvSpPr/>
            <p:nvPr/>
          </p:nvSpPr>
          <p:spPr>
            <a:xfrm>
              <a:off x="4195108" y="1620572"/>
              <a:ext cx="1034415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effectLst/>
                  <a:latin typeface="Times New Roman"/>
                  <a:ea typeface="Times New Roman"/>
                </a:rPr>
                <a:t>message 3</a:t>
              </a:r>
              <a:endParaRPr lang="it-IT" sz="1600" b="1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1" name="Canvas 167"/>
          <p:cNvGrpSpPr/>
          <p:nvPr/>
        </p:nvGrpSpPr>
        <p:grpSpPr>
          <a:xfrm>
            <a:off x="1002030" y="4235669"/>
            <a:ext cx="7602417" cy="2151259"/>
            <a:chOff x="0" y="0"/>
            <a:chExt cx="6000750" cy="2305050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6000750" cy="23050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sp>
        <p:sp>
          <p:nvSpPr>
            <p:cNvPr id="43" name="Text Box 234"/>
            <p:cNvSpPr txBox="1"/>
            <p:nvPr/>
          </p:nvSpPr>
          <p:spPr>
            <a:xfrm>
              <a:off x="114301" y="1580175"/>
              <a:ext cx="519430" cy="6254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7030A0"/>
                    </a:solidFill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blurRad="50800" dist="38100" algn="tr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D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Text Box 234"/>
            <p:cNvSpPr txBox="1"/>
            <p:nvPr/>
          </p:nvSpPr>
          <p:spPr>
            <a:xfrm>
              <a:off x="108881" y="113103"/>
              <a:ext cx="494665" cy="54786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7030A0"/>
                    </a:solidFill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B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Text Box 234"/>
            <p:cNvSpPr txBox="1"/>
            <p:nvPr/>
          </p:nvSpPr>
          <p:spPr>
            <a:xfrm>
              <a:off x="107271" y="819369"/>
              <a:ext cx="519430" cy="61531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7030A0"/>
                    </a:solidFill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Vertical Scroll 45"/>
            <p:cNvSpPr/>
            <p:nvPr/>
          </p:nvSpPr>
          <p:spPr>
            <a:xfrm>
              <a:off x="603546" y="136037"/>
              <a:ext cx="1026201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Times New Roman"/>
                  <a:ea typeface="Times New Roman"/>
                </a:rPr>
                <a:t>message 1</a:t>
              </a:r>
              <a:endParaRPr lang="it-IT" sz="1400" b="1" dirty="0">
                <a:latin typeface="Times New Roman"/>
                <a:ea typeface="Times New Roman"/>
              </a:endParaRPr>
            </a:p>
          </p:txBody>
        </p:sp>
        <p:sp>
          <p:nvSpPr>
            <p:cNvPr id="47" name="Vertical Scroll 46"/>
            <p:cNvSpPr/>
            <p:nvPr/>
          </p:nvSpPr>
          <p:spPr>
            <a:xfrm>
              <a:off x="603545" y="894375"/>
              <a:ext cx="1026201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Times New Roman"/>
                  <a:ea typeface="Times New Roman"/>
                </a:rPr>
                <a:t>message 2</a:t>
              </a:r>
              <a:endParaRPr lang="it-IT" sz="1400" b="1" dirty="0">
                <a:latin typeface="Times New Roman"/>
                <a:ea typeface="Times New Roman"/>
              </a:endParaRPr>
            </a:p>
          </p:txBody>
        </p:sp>
        <p:sp>
          <p:nvSpPr>
            <p:cNvPr id="48" name="Vertical Scroll 47"/>
            <p:cNvSpPr/>
            <p:nvPr/>
          </p:nvSpPr>
          <p:spPr>
            <a:xfrm>
              <a:off x="613071" y="1580175"/>
              <a:ext cx="1034755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Times New Roman"/>
                  <a:ea typeface="Times New Roman"/>
                </a:rPr>
                <a:t>message 3</a:t>
              </a:r>
              <a:endParaRPr lang="it-IT" sz="1400" b="1" dirty="0">
                <a:latin typeface="Times New Roman"/>
                <a:ea typeface="Times New Roman"/>
              </a:endParaRPr>
            </a:p>
          </p:txBody>
        </p:sp>
        <p:sp>
          <p:nvSpPr>
            <p:cNvPr id="49" name="Double Wave 48"/>
            <p:cNvSpPr/>
            <p:nvPr/>
          </p:nvSpPr>
          <p:spPr>
            <a:xfrm>
              <a:off x="2535850" y="113103"/>
              <a:ext cx="664550" cy="494325"/>
            </a:xfrm>
            <a:prstGeom prst="doubleWave">
              <a:avLst/>
            </a:pr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200" dirty="0">
                  <a:ea typeface="Times New Roman"/>
                  <a:cs typeface="Times New Roman"/>
                </a:rPr>
                <a:t>G#4hg!</a:t>
              </a:r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1647826" y="838200"/>
              <a:ext cx="809624" cy="5715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encrypt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>
              <a:off x="1667600" y="87806"/>
              <a:ext cx="808990" cy="5715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encrypt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1667600" y="1570869"/>
              <a:ext cx="808990" cy="5715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encrypt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53" name="Double Wave 52"/>
            <p:cNvSpPr/>
            <p:nvPr/>
          </p:nvSpPr>
          <p:spPr>
            <a:xfrm>
              <a:off x="2535850" y="894833"/>
              <a:ext cx="664210" cy="494030"/>
            </a:xfrm>
            <a:prstGeom prst="doubleWave">
              <a:avLst/>
            </a:pr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200" dirty="0" err="1">
                  <a:ea typeface="Times New Roman"/>
                  <a:cs typeface="Times New Roman"/>
                </a:rPr>
                <a:t>f@çd</a:t>
              </a:r>
              <a:r>
                <a:rPr lang="it-IT" sz="1200" dirty="0">
                  <a:ea typeface="Times New Roman"/>
                  <a:cs typeface="Times New Roman"/>
                </a:rPr>
                <a:t>*s</a:t>
              </a:r>
            </a:p>
          </p:txBody>
        </p:sp>
        <p:sp>
          <p:nvSpPr>
            <p:cNvPr id="54" name="Double Wave 53"/>
            <p:cNvSpPr/>
            <p:nvPr/>
          </p:nvSpPr>
          <p:spPr>
            <a:xfrm>
              <a:off x="2536190" y="1648339"/>
              <a:ext cx="664210" cy="494030"/>
            </a:xfrm>
            <a:prstGeom prst="doubleWave">
              <a:avLst/>
            </a:pr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1200" dirty="0">
                  <a:ea typeface="Times New Roman"/>
                  <a:cs typeface="Times New Roman"/>
                </a:rPr>
                <a:t>È^£(</a:t>
              </a:r>
              <a:r>
                <a:rPr lang="it-IT" sz="1200" dirty="0" err="1">
                  <a:ea typeface="Times New Roman"/>
                  <a:cs typeface="Times New Roman"/>
                </a:rPr>
                <a:t>iw</a:t>
              </a:r>
              <a:r>
                <a:rPr lang="it-IT" sz="1200" dirty="0">
                  <a:ea typeface="Times New Roman"/>
                  <a:cs typeface="Times New Roman"/>
                </a:rPr>
                <a:t>,</a:t>
              </a:r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3305602" y="78780"/>
              <a:ext cx="848360" cy="580526"/>
            </a:xfrm>
            <a:prstGeom prst="rightArrow">
              <a:avLst>
                <a:gd name="adj1" fmla="val 46721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decrypt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56" name="Vertical Scroll 55"/>
            <p:cNvSpPr/>
            <p:nvPr/>
          </p:nvSpPr>
          <p:spPr>
            <a:xfrm>
              <a:off x="4124326" y="139294"/>
              <a:ext cx="981075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 err="1">
                  <a:latin typeface="Times New Roman"/>
                  <a:ea typeface="Times New Roman"/>
                </a:rPr>
                <a:t>Trb</a:t>
              </a:r>
              <a:r>
                <a:rPr lang="en-US" sz="1400" b="1" dirty="0">
                  <a:latin typeface="Times New Roman"/>
                  <a:ea typeface="Times New Roman"/>
                </a:rPr>
                <a:t>:-ò°§</a:t>
              </a:r>
              <a:endParaRPr lang="it-IT" sz="1400" b="1" dirty="0">
                <a:latin typeface="Times New Roman"/>
                <a:ea typeface="Times New Roman"/>
              </a:endParaRPr>
            </a:p>
          </p:txBody>
        </p:sp>
        <p:sp>
          <p:nvSpPr>
            <p:cNvPr id="57" name="Vertical Scroll 56"/>
            <p:cNvSpPr/>
            <p:nvPr/>
          </p:nvSpPr>
          <p:spPr>
            <a:xfrm>
              <a:off x="4124326" y="897484"/>
              <a:ext cx="981075" cy="447676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Times New Roman"/>
                  <a:ea typeface="Times New Roman"/>
                </a:rPr>
                <a:t>Dr4^\|ò9</a:t>
              </a:r>
              <a:endParaRPr lang="it-IT" sz="1400" b="1" dirty="0">
                <a:latin typeface="Times New Roman"/>
                <a:ea typeface="Times New Roman"/>
              </a:endParaRPr>
            </a:p>
          </p:txBody>
        </p:sp>
        <p:sp>
          <p:nvSpPr>
            <p:cNvPr id="58" name="Vertical Scroll 57"/>
            <p:cNvSpPr/>
            <p:nvPr/>
          </p:nvSpPr>
          <p:spPr>
            <a:xfrm>
              <a:off x="4133851" y="1583284"/>
              <a:ext cx="981075" cy="447676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Times New Roman"/>
                  <a:ea typeface="Times New Roman"/>
                </a:rPr>
                <a:t>%$&amp;/</a:t>
              </a:r>
              <a:r>
                <a:rPr lang="en-US" sz="1400" b="1" dirty="0" err="1">
                  <a:latin typeface="Times New Roman"/>
                  <a:ea typeface="Times New Roman"/>
                </a:rPr>
                <a:t>òL</a:t>
              </a:r>
              <a:endParaRPr lang="it-IT" sz="1400" b="1" dirty="0">
                <a:latin typeface="Times New Roman"/>
                <a:ea typeface="Times New Roman"/>
              </a:endParaRPr>
            </a:p>
          </p:txBody>
        </p:sp>
        <p:pic>
          <p:nvPicPr>
            <p:cNvPr id="59" name="Picture 5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874" y="848848"/>
              <a:ext cx="553425" cy="540015"/>
            </a:xfrm>
            <a:prstGeom prst="rect">
              <a:avLst/>
            </a:prstGeom>
          </p:spPr>
        </p:pic>
        <p:sp>
          <p:nvSpPr>
            <p:cNvPr id="61" name="Right Arrow 60"/>
            <p:cNvSpPr/>
            <p:nvPr/>
          </p:nvSpPr>
          <p:spPr>
            <a:xfrm>
              <a:off x="3285491" y="854000"/>
              <a:ext cx="848360" cy="580390"/>
            </a:xfrm>
            <a:prstGeom prst="rightArrow">
              <a:avLst>
                <a:gd name="adj1" fmla="val 46721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decrypt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62" name="Right Arrow 61"/>
            <p:cNvSpPr/>
            <p:nvPr/>
          </p:nvSpPr>
          <p:spPr>
            <a:xfrm>
              <a:off x="3285491" y="1570869"/>
              <a:ext cx="848360" cy="580390"/>
            </a:xfrm>
            <a:prstGeom prst="rightArrow">
              <a:avLst>
                <a:gd name="adj1" fmla="val 46721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decrypt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95682">
              <a:off x="3690023" y="957605"/>
              <a:ext cx="579515" cy="30703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403" y="1545926"/>
              <a:ext cx="273984" cy="562281"/>
            </a:xfrm>
            <a:prstGeom prst="rect">
              <a:avLst/>
            </a:prstGeom>
          </p:spPr>
        </p:pic>
      </p:grpSp>
      <p:pic>
        <p:nvPicPr>
          <p:cNvPr id="47106" name="Picture 2" descr="C:\Users\Paolo\AppData\Local\Microsoft\Windows\Temporary Internet Files\Content.IE5\GM1ERZKI\MC9004387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600" l="1535" r="96931">
                        <a14:foregroundMark x1="21082" y1="53733" x2="15024" y2="52000"/>
                        <a14:foregroundMark x1="15024" y1="54800" x2="15024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43531" y="2233021"/>
            <a:ext cx="508211" cy="3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Paolo\AppData\Local\Microsoft\Windows\Temporary Internet Files\Content.IE5\GM1ERZKI\MC9004387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600" l="1535" r="96931">
                        <a14:foregroundMark x1="21082" y1="53733" x2="15024" y2="52000"/>
                        <a14:foregroundMark x1="15024" y1="54800" x2="15024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1082" y="2871204"/>
            <a:ext cx="508211" cy="3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Paolo\AppData\Local\Microsoft\Windows\Temporary Internet Files\Content.IE5\GM1ERZKI\MC9004387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600" l="1535" r="96931">
                        <a14:foregroundMark x1="21082" y1="53733" x2="15024" y2="52000"/>
                        <a14:foregroundMark x1="15024" y1="54800" x2="15024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83692" y="3535421"/>
            <a:ext cx="508211" cy="3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Paolo\AppData\Local\Microsoft\Windows\Temporary Internet Files\Content.IE5\GM1ERZKI\MC9004387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600" l="1535" r="96931">
                        <a14:foregroundMark x1="21082" y1="53733" x2="15024" y2="52000"/>
                        <a14:foregroundMark x1="15024" y1="54800" x2="15024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83691" y="4371858"/>
            <a:ext cx="508211" cy="3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Paolo\AppData\Local\Microsoft\Windows\Temporary Internet Files\Content.IE5\GM1ERZKI\MC9004387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600" l="1535" r="96931">
                        <a14:foregroundMark x1="21082" y1="53733" x2="15024" y2="52000"/>
                        <a14:foregroundMark x1="15024" y1="54800" x2="15024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1081" y="5080132"/>
            <a:ext cx="508211" cy="3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Paolo\AppData\Local\Microsoft\Windows\Temporary Internet Files\Content.IE5\GM1ERZKI\MC9004387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600" l="1535" r="96931">
                        <a14:foregroundMark x1="21082" y1="53733" x2="15024" y2="52000"/>
                        <a14:foregroundMark x1="15024" y1="54800" x2="15024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43530" y="5801895"/>
            <a:ext cx="508211" cy="3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Paolo\AppData\Local\Microsoft\Windows\Temporary Internet Files\Content.IE5\GM1ERZKI\MC9004387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600" l="1535" r="96931">
                        <a14:foregroundMark x1="21082" y1="53733" x2="15024" y2="52000"/>
                        <a14:foregroundMark x1="15024" y1="54800" x2="15024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39504" y="4409357"/>
            <a:ext cx="508211" cy="3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50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789C243-E21C-441E-818B-89970F16A517}" type="slidenum">
              <a:rPr lang="en-US" sz="1400" smtClean="0"/>
              <a:pPr eaLnBrk="1" hangingPunct="1"/>
              <a:t>21</a:t>
            </a:fld>
            <a:endParaRPr 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Cryptography for data storage</a:t>
            </a:r>
          </a:p>
        </p:txBody>
      </p:sp>
      <p:pic>
        <p:nvPicPr>
          <p:cNvPr id="74" name="Picture 2" descr="C:\Users\Paolo\AppData\Local\Microsoft\Windows\Temporary Internet Files\Content.IE5\GM1ERZKI\MC9004387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00" l="1535" r="96931">
                        <a14:foregroundMark x1="21082" y1="53733" x2="15024" y2="52000"/>
                        <a14:foregroundMark x1="15024" y1="54800" x2="15024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03581" y="3328990"/>
            <a:ext cx="752919" cy="45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Canvas 264"/>
          <p:cNvGrpSpPr/>
          <p:nvPr/>
        </p:nvGrpSpPr>
        <p:grpSpPr>
          <a:xfrm>
            <a:off x="1058245" y="2018416"/>
            <a:ext cx="7206014" cy="2130664"/>
            <a:chOff x="0" y="0"/>
            <a:chExt cx="6000750" cy="167640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6000750" cy="1676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sp>
        <p:sp>
          <p:nvSpPr>
            <p:cNvPr id="70" name="Right Arrow 69"/>
            <p:cNvSpPr/>
            <p:nvPr/>
          </p:nvSpPr>
          <p:spPr>
            <a:xfrm>
              <a:off x="1829773" y="195966"/>
              <a:ext cx="809624" cy="5715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encrypt</a:t>
              </a:r>
              <a:endParaRPr lang="it-IT" sz="1100" dirty="0">
                <a:ea typeface="Times New Roman"/>
                <a:cs typeface="Times New Roman"/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3467098" y="253116"/>
              <a:ext cx="848700" cy="581025"/>
            </a:xfrm>
            <a:prstGeom prst="rightArrow">
              <a:avLst>
                <a:gd name="adj1" fmla="val 46721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decrypt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89242" y="325795"/>
              <a:ext cx="613937" cy="321567"/>
            </a:xfrm>
            <a:prstGeom prst="rect">
              <a:avLst/>
            </a:prstGeom>
          </p:spPr>
        </p:pic>
        <p:sp>
          <p:nvSpPr>
            <p:cNvPr id="79" name="Text Box 234"/>
            <p:cNvSpPr txBox="1"/>
            <p:nvPr/>
          </p:nvSpPr>
          <p:spPr>
            <a:xfrm>
              <a:off x="200022" y="145755"/>
              <a:ext cx="519430" cy="62073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E46C0A"/>
                    </a:solidFill>
                    <a:prstDash val="solid"/>
                    <a:round/>
                  </a:ln>
                  <a:solidFill>
                    <a:srgbClr val="E36C0A"/>
                  </a:solidFill>
                  <a:effectLst>
                    <a:outerShdw blurRad="50800" dist="38100" algn="tr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A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0" name="Flowchart: Multidocument 79"/>
            <p:cNvSpPr/>
            <p:nvPr/>
          </p:nvSpPr>
          <p:spPr>
            <a:xfrm>
              <a:off x="815678" y="115429"/>
              <a:ext cx="814069" cy="71871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 b="1" dirty="0">
                  <a:latin typeface="Times New Roman"/>
                  <a:ea typeface="Times New Roman"/>
                </a:rPr>
                <a:t>secret data</a:t>
              </a:r>
            </a:p>
          </p:txBody>
        </p:sp>
        <p:sp>
          <p:nvSpPr>
            <p:cNvPr id="81" name="Flowchart: Document 80"/>
            <p:cNvSpPr/>
            <p:nvPr/>
          </p:nvSpPr>
          <p:spPr>
            <a:xfrm>
              <a:off x="2718137" y="253116"/>
              <a:ext cx="609260" cy="581025"/>
            </a:xfrm>
            <a:prstGeom prst="flowChartDocument">
              <a:avLst/>
            </a:pr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 b="1" dirty="0">
                  <a:latin typeface="Times New Roman"/>
                  <a:ea typeface="Times New Roman"/>
                </a:rPr>
                <a:t>D(£ò§*+]</a:t>
              </a:r>
              <a:r>
                <a:rPr lang="it-IT" sz="1400" b="1" dirty="0" err="1">
                  <a:latin typeface="Times New Roman"/>
                  <a:ea typeface="Times New Roman"/>
                </a:rPr>
                <a:t>dH</a:t>
              </a:r>
              <a:endParaRPr lang="it-IT" sz="1400" b="1" dirty="0">
                <a:latin typeface="Times New Roman"/>
                <a:ea typeface="Times New Roman"/>
              </a:endParaRPr>
            </a:p>
          </p:txBody>
        </p:sp>
        <p:sp>
          <p:nvSpPr>
            <p:cNvPr id="82" name="Flowchart: Multidocument 81"/>
            <p:cNvSpPr/>
            <p:nvPr/>
          </p:nvSpPr>
          <p:spPr>
            <a:xfrm>
              <a:off x="4398308" y="129540"/>
              <a:ext cx="813435" cy="71818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 b="1" dirty="0">
                  <a:latin typeface="Times New Roman"/>
                  <a:ea typeface="Times New Roman"/>
                </a:rPr>
                <a:t>secret</a:t>
              </a:r>
              <a:r>
                <a:rPr lang="it-IT" sz="1100" dirty="0">
                  <a:effectLst/>
                  <a:latin typeface="Times New Roman"/>
                  <a:ea typeface="Times New Roman"/>
                </a:rPr>
                <a:t> </a:t>
              </a:r>
              <a:r>
                <a:rPr lang="it-IT" sz="1400" b="1" dirty="0">
                  <a:latin typeface="Times New Roman"/>
                  <a:ea typeface="Times New Roman"/>
                </a:rPr>
                <a:t>data</a:t>
              </a:r>
            </a:p>
          </p:txBody>
        </p:sp>
        <p:sp>
          <p:nvSpPr>
            <p:cNvPr id="83" name="Text Box 234"/>
            <p:cNvSpPr txBox="1"/>
            <p:nvPr/>
          </p:nvSpPr>
          <p:spPr>
            <a:xfrm>
              <a:off x="5309869" y="178481"/>
              <a:ext cx="519430" cy="62039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E46C0A"/>
                    </a:solidFill>
                    <a:prstDash val="solid"/>
                    <a:round/>
                  </a:ln>
                  <a:solidFill>
                    <a:srgbClr val="E46C0A"/>
                  </a:solidFill>
                  <a:effectLst>
                    <a:outerShdw blurRad="50800" dist="38100" algn="tr" rotWithShape="0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A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84" name="Picture 8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14267" y="1060450"/>
              <a:ext cx="613410" cy="321310"/>
            </a:xfrm>
            <a:prstGeom prst="rect">
              <a:avLst/>
            </a:prstGeom>
          </p:spPr>
        </p:pic>
        <p:sp>
          <p:nvSpPr>
            <p:cNvPr id="86" name="Equal 85"/>
            <p:cNvSpPr/>
            <p:nvPr/>
          </p:nvSpPr>
          <p:spPr>
            <a:xfrm>
              <a:off x="2936833" y="1038224"/>
              <a:ext cx="329607" cy="409575"/>
            </a:xfrm>
            <a:prstGeom prst="mathEqual">
              <a:avLst>
                <a:gd name="adj1" fmla="val 14799"/>
                <a:gd name="adj2" fmla="val 1176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grpSp>
        <p:nvGrpSpPr>
          <p:cNvPr id="87" name="Canvas 281"/>
          <p:cNvGrpSpPr/>
          <p:nvPr/>
        </p:nvGrpSpPr>
        <p:grpSpPr>
          <a:xfrm>
            <a:off x="1053797" y="4276724"/>
            <a:ext cx="7210462" cy="1528539"/>
            <a:chOff x="0" y="0"/>
            <a:chExt cx="6000750" cy="1047750"/>
          </a:xfrm>
        </p:grpSpPr>
        <p:sp>
          <p:nvSpPr>
            <p:cNvPr id="88" name="Rectangle 87"/>
            <p:cNvSpPr/>
            <p:nvPr/>
          </p:nvSpPr>
          <p:spPr>
            <a:xfrm>
              <a:off x="0" y="0"/>
              <a:ext cx="6000750" cy="10477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sp>
        <p:sp>
          <p:nvSpPr>
            <p:cNvPr id="89" name="Right Arrow 88"/>
            <p:cNvSpPr/>
            <p:nvPr/>
          </p:nvSpPr>
          <p:spPr>
            <a:xfrm>
              <a:off x="1729406" y="195966"/>
              <a:ext cx="909991" cy="5715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encrypt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90" name="Right Arrow 89"/>
            <p:cNvSpPr/>
            <p:nvPr/>
          </p:nvSpPr>
          <p:spPr>
            <a:xfrm>
              <a:off x="3467098" y="253116"/>
              <a:ext cx="848700" cy="581025"/>
            </a:xfrm>
            <a:prstGeom prst="rightArrow">
              <a:avLst>
                <a:gd name="adj1" fmla="val 46721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decrypt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92" name="Text Box 234"/>
            <p:cNvSpPr txBox="1"/>
            <p:nvPr/>
          </p:nvSpPr>
          <p:spPr>
            <a:xfrm>
              <a:off x="200022" y="145755"/>
              <a:ext cx="519430" cy="62073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E46C0A"/>
                    </a:solidFill>
                    <a:prstDash val="solid"/>
                    <a:round/>
                  </a:ln>
                  <a:solidFill>
                    <a:srgbClr val="E36C0A"/>
                  </a:solidFill>
                  <a:effectLst>
                    <a:outerShdw blurRad="50800" dist="38100" algn="tr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A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Flowchart: Multidocument 92"/>
            <p:cNvSpPr/>
            <p:nvPr/>
          </p:nvSpPr>
          <p:spPr>
            <a:xfrm>
              <a:off x="815678" y="115429"/>
              <a:ext cx="814069" cy="71871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 b="1" dirty="0">
                  <a:latin typeface="Times New Roman"/>
                  <a:ea typeface="Times New Roman"/>
                </a:rPr>
                <a:t>secret</a:t>
              </a:r>
              <a:r>
                <a:rPr lang="it-IT" sz="1100" dirty="0">
                  <a:effectLst/>
                  <a:ea typeface="Times New Roman"/>
                  <a:cs typeface="Times New Roman"/>
                </a:rPr>
                <a:t> </a:t>
              </a:r>
              <a:r>
                <a:rPr lang="it-IT" sz="1400" b="1" dirty="0">
                  <a:latin typeface="Times New Roman"/>
                  <a:ea typeface="Times New Roman"/>
                </a:rPr>
                <a:t>data</a:t>
              </a:r>
            </a:p>
          </p:txBody>
        </p:sp>
        <p:sp>
          <p:nvSpPr>
            <p:cNvPr id="94" name="Flowchart: Document 93"/>
            <p:cNvSpPr/>
            <p:nvPr/>
          </p:nvSpPr>
          <p:spPr>
            <a:xfrm>
              <a:off x="2718137" y="253116"/>
              <a:ext cx="609260" cy="581025"/>
            </a:xfrm>
            <a:prstGeom prst="flowChartDocument">
              <a:avLst/>
            </a:pr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 b="1" dirty="0">
                  <a:latin typeface="Times New Roman"/>
                  <a:ea typeface="Times New Roman"/>
                </a:rPr>
                <a:t>D(£ò§*+]</a:t>
              </a:r>
              <a:r>
                <a:rPr lang="it-IT" sz="1400" b="1" dirty="0" err="1">
                  <a:latin typeface="Times New Roman"/>
                  <a:ea typeface="Times New Roman"/>
                </a:rPr>
                <a:t>dH</a:t>
              </a:r>
              <a:endParaRPr lang="it-IT" sz="1400" b="1" dirty="0">
                <a:latin typeface="Times New Roman"/>
                <a:ea typeface="Times New Roman"/>
              </a:endParaRPr>
            </a:p>
          </p:txBody>
        </p:sp>
        <p:sp>
          <p:nvSpPr>
            <p:cNvPr id="95" name="Flowchart: Multidocument 94"/>
            <p:cNvSpPr/>
            <p:nvPr/>
          </p:nvSpPr>
          <p:spPr>
            <a:xfrm>
              <a:off x="4398308" y="129540"/>
              <a:ext cx="813435" cy="71818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 b="1" dirty="0">
                  <a:latin typeface="Times New Roman"/>
                  <a:ea typeface="Times New Roman"/>
                </a:rPr>
                <a:t>%£)(“84jhgds?ì</a:t>
              </a:r>
            </a:p>
          </p:txBody>
        </p:sp>
        <p:pic>
          <p:nvPicPr>
            <p:cNvPr id="96" name="Picture 9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125" y="191816"/>
              <a:ext cx="553085" cy="539750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34079">
              <a:off x="3910756" y="420511"/>
              <a:ext cx="522845" cy="264731"/>
            </a:xfrm>
            <a:prstGeom prst="rect">
              <a:avLst/>
            </a:prstGeom>
          </p:spPr>
        </p:pic>
      </p:grp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2469" y="2424865"/>
            <a:ext cx="779629" cy="385846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2468" y="4786565"/>
            <a:ext cx="779629" cy="3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7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789C243-E21C-441E-818B-89970F16A517}" type="slidenum">
              <a:rPr lang="en-US" sz="1400" smtClean="0"/>
              <a:pPr eaLnBrk="1" hangingPunct="1"/>
              <a:t>22</a:t>
            </a:fld>
            <a:endParaRPr 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052736"/>
            <a:ext cx="7793037" cy="707802"/>
          </a:xfrm>
        </p:spPr>
        <p:txBody>
          <a:bodyPr/>
          <a:lstStyle/>
          <a:p>
            <a:pPr eaLnBrk="1" hangingPunct="1"/>
            <a:r>
              <a:rPr lang="en-US" sz="3600" dirty="0"/>
              <a:t>Digital signature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65547"/>
            <a:ext cx="7993062" cy="4114800"/>
          </a:xfrm>
        </p:spPr>
        <p:txBody>
          <a:bodyPr/>
          <a:lstStyle/>
          <a:p>
            <a:pPr lvl="1" eaLnBrk="1" hangingPunct="1">
              <a:spcBef>
                <a:spcPts val="0"/>
              </a:spcBef>
            </a:pPr>
            <a:r>
              <a:rPr lang="en-US" dirty="0"/>
              <a:t>It is not your scanned handwritten signature!!!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Generate a couple of keys and use: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/>
              <a:t>private key for encrypting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/>
              <a:t>public key for decrypting and publish it!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Encrypt the document and attach it to its original version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If decrypting the encrypted part with your public key gives the same document, it has been signed by you!</a:t>
            </a:r>
          </a:p>
          <a:p>
            <a:pPr lvl="1" eaLnBrk="1" hangingPunct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4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579" y="4275093"/>
            <a:ext cx="246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Verifying my signature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20000"/>
          <a:stretch/>
        </p:blipFill>
        <p:spPr>
          <a:xfrm>
            <a:off x="940272" y="2371321"/>
            <a:ext cx="926336" cy="108012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979712" y="2587345"/>
            <a:ext cx="1862237" cy="86409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GB" sz="1400" dirty="0">
                <a:solidFill>
                  <a:schemeClr val="accent4"/>
                </a:solidFill>
              </a:rPr>
              <a:t>encrypt with </a:t>
            </a:r>
            <a:br>
              <a:rPr lang="en-GB" sz="1400" dirty="0">
                <a:solidFill>
                  <a:schemeClr val="accent4"/>
                </a:solidFill>
              </a:rPr>
            </a:br>
            <a:r>
              <a:rPr lang="en-GB" sz="1400" dirty="0">
                <a:solidFill>
                  <a:srgbClr val="FF0000"/>
                </a:solidFill>
              </a:rPr>
              <a:t>my private key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934" y="2371321"/>
            <a:ext cx="1089114" cy="133395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72199" y="2432131"/>
            <a:ext cx="1500117" cy="1340006"/>
            <a:chOff x="1838575" y="3284984"/>
            <a:chExt cx="1829209" cy="14761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r="6666" b="20000"/>
            <a:stretch/>
          </p:blipFill>
          <p:spPr>
            <a:xfrm>
              <a:off x="1838575" y="3284984"/>
              <a:ext cx="1008112" cy="12594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5791" t="9386" r="13884"/>
            <a:stretch/>
          </p:blipFill>
          <p:spPr>
            <a:xfrm>
              <a:off x="2803688" y="3397444"/>
              <a:ext cx="864096" cy="1363703"/>
            </a:xfrm>
            <a:prstGeom prst="rect">
              <a:avLst/>
            </a:prstGeom>
          </p:spPr>
        </p:pic>
      </p:grpSp>
      <p:sp>
        <p:nvSpPr>
          <p:cNvPr id="12" name="Striped Right Arrow 11"/>
          <p:cNvSpPr/>
          <p:nvPr/>
        </p:nvSpPr>
        <p:spPr>
          <a:xfrm>
            <a:off x="4943753" y="2587345"/>
            <a:ext cx="1356439" cy="864096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36877" y="3433582"/>
            <a:ext cx="1075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document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9660" y="3564305"/>
            <a:ext cx="119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encrypted document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67067" y="3564304"/>
            <a:ext cx="119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signed document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3431" y="4675184"/>
            <a:ext cx="1415189" cy="1176836"/>
            <a:chOff x="1838575" y="3284984"/>
            <a:chExt cx="1829209" cy="14761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r="6666" b="20000"/>
            <a:stretch/>
          </p:blipFill>
          <p:spPr>
            <a:xfrm>
              <a:off x="1838575" y="3284984"/>
              <a:ext cx="1008112" cy="125943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l="15791" t="9386" r="13884"/>
            <a:stretch/>
          </p:blipFill>
          <p:spPr>
            <a:xfrm>
              <a:off x="2803688" y="3397444"/>
              <a:ext cx="864096" cy="1363703"/>
            </a:xfrm>
            <a:prstGeom prst="rect">
              <a:avLst/>
            </a:prstGeom>
          </p:spPr>
        </p:pic>
      </p:grpSp>
      <p:sp>
        <p:nvSpPr>
          <p:cNvPr id="19" name="Right Arrow 18"/>
          <p:cNvSpPr/>
          <p:nvPr/>
        </p:nvSpPr>
        <p:spPr>
          <a:xfrm>
            <a:off x="2320040" y="4820105"/>
            <a:ext cx="2035936" cy="9764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GB" sz="1400" dirty="0">
                <a:solidFill>
                  <a:schemeClr val="accent4"/>
                </a:solidFill>
              </a:rPr>
              <a:t>decrypt second part with </a:t>
            </a:r>
            <a:r>
              <a:rPr lang="en-GB" sz="1400" dirty="0">
                <a:solidFill>
                  <a:srgbClr val="00B050"/>
                </a:solidFill>
              </a:rPr>
              <a:t>my public key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478479" y="4846719"/>
            <a:ext cx="1255241" cy="954126"/>
            <a:chOff x="4116011" y="4106981"/>
            <a:chExt cx="1968157" cy="12594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b="20000"/>
            <a:stretch/>
          </p:blipFill>
          <p:spPr>
            <a:xfrm>
              <a:off x="4116011" y="4106981"/>
              <a:ext cx="1080120" cy="125943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6666" b="20000"/>
            <a:stretch/>
          </p:blipFill>
          <p:spPr>
            <a:xfrm>
              <a:off x="5076056" y="4106981"/>
              <a:ext cx="1008112" cy="125943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27584" y="5724545"/>
            <a:ext cx="119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signed document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4548" y="4793621"/>
            <a:ext cx="2588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</a:rPr>
              <a:t>If the two parts are the same, signature was really done with my private key.</a:t>
            </a:r>
            <a:endParaRPr lang="en-GB" sz="800" dirty="0">
              <a:solidFill>
                <a:schemeClr val="accent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0316" y="2068426"/>
            <a:ext cx="229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Placing my signature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454364" y="4758681"/>
            <a:ext cx="1340982" cy="1033892"/>
            <a:chOff x="4565419" y="5373216"/>
            <a:chExt cx="899527" cy="64807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b="20000"/>
            <a:stretch/>
          </p:blipFill>
          <p:spPr>
            <a:xfrm>
              <a:off x="4565419" y="5446877"/>
              <a:ext cx="502110" cy="5744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7769" y="5373216"/>
              <a:ext cx="447177" cy="638824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6071812" y="4820105"/>
            <a:ext cx="20981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</a:rPr>
              <a:t>If the two parts are different, signature was not done with my private key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D29F5E42-75E9-42D7-A9FF-5EAAF10656B5}"/>
              </a:ext>
            </a:extLst>
          </p:cNvPr>
          <p:cNvSpPr txBox="1">
            <a:spLocks noChangeArrowheads="1"/>
          </p:cNvSpPr>
          <p:nvPr/>
        </p:nvSpPr>
        <p:spPr>
          <a:xfrm>
            <a:off x="1150938" y="1052736"/>
            <a:ext cx="7793037" cy="7078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600" kern="0"/>
              <a:t>Digital signature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35531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2" grpId="0" animBg="1"/>
      <p:bldP spid="13" grpId="0"/>
      <p:bldP spid="14" grpId="0"/>
      <p:bldP spid="15" grpId="0"/>
      <p:bldP spid="19" grpId="0" animBg="1"/>
      <p:bldP spid="23" grpId="0"/>
      <p:bldP spid="25" grpId="0"/>
      <p:bldP spid="25" grpId="1"/>
      <p:bldP spid="27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789C243-E21C-441E-818B-89970F16A517}" type="slidenum">
              <a:rPr lang="en-US" sz="1400" smtClean="0"/>
              <a:pPr eaLnBrk="1" hangingPunct="1"/>
              <a:t>24</a:t>
            </a:fld>
            <a:endParaRPr 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Digital signature</a:t>
            </a:r>
          </a:p>
        </p:txBody>
      </p:sp>
      <p:grpSp>
        <p:nvGrpSpPr>
          <p:cNvPr id="66" name="Canvas 53"/>
          <p:cNvGrpSpPr/>
          <p:nvPr/>
        </p:nvGrpSpPr>
        <p:grpSpPr>
          <a:xfrm>
            <a:off x="977990" y="2069180"/>
            <a:ext cx="7338426" cy="2037375"/>
            <a:chOff x="0" y="0"/>
            <a:chExt cx="6000750" cy="2305050"/>
          </a:xfrm>
        </p:grpSpPr>
        <p:sp>
          <p:nvSpPr>
            <p:cNvPr id="68" name="Rectangle 67"/>
            <p:cNvSpPr/>
            <p:nvPr/>
          </p:nvSpPr>
          <p:spPr>
            <a:xfrm>
              <a:off x="0" y="0"/>
              <a:ext cx="6000750" cy="23050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sp>
        <p:sp>
          <p:nvSpPr>
            <p:cNvPr id="70" name="Vertical Scroll 69"/>
            <p:cNvSpPr/>
            <p:nvPr/>
          </p:nvSpPr>
          <p:spPr>
            <a:xfrm>
              <a:off x="590550" y="742950"/>
              <a:ext cx="981076" cy="676275"/>
            </a:xfrm>
            <a:prstGeom prst="verticalScrol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Times New Roman"/>
                  <a:ea typeface="Times New Roman"/>
                </a:rPr>
                <a:t>document</a:t>
              </a:r>
              <a:endParaRPr lang="it-IT" sz="1400" b="1" dirty="0">
                <a:latin typeface="Times New Roman"/>
                <a:ea typeface="Times New Roman"/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1647826" y="781050"/>
              <a:ext cx="809624" cy="5715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encrypt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72" name="Right Arrow 71"/>
            <p:cNvSpPr/>
            <p:nvPr/>
          </p:nvSpPr>
          <p:spPr>
            <a:xfrm>
              <a:off x="3285151" y="838200"/>
              <a:ext cx="848700" cy="581025"/>
            </a:xfrm>
            <a:prstGeom prst="rightArrow">
              <a:avLst>
                <a:gd name="adj1" fmla="val 46721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decrypt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73" name="Right Arrow 72"/>
            <p:cNvSpPr/>
            <p:nvPr/>
          </p:nvSpPr>
          <p:spPr>
            <a:xfrm rot="1375732">
              <a:off x="3227698" y="1374954"/>
              <a:ext cx="968379" cy="581025"/>
            </a:xfrm>
            <a:prstGeom prst="rightArrow">
              <a:avLst>
                <a:gd name="adj1" fmla="val 46721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decrypt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79" name="Right Arrow 78"/>
            <p:cNvSpPr/>
            <p:nvPr/>
          </p:nvSpPr>
          <p:spPr>
            <a:xfrm rot="20022725">
              <a:off x="3224039" y="282332"/>
              <a:ext cx="968375" cy="581025"/>
            </a:xfrm>
            <a:prstGeom prst="rightArrow">
              <a:avLst>
                <a:gd name="adj1" fmla="val 46721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decrypt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80" name="Vertical Scroll 79"/>
            <p:cNvSpPr/>
            <p:nvPr/>
          </p:nvSpPr>
          <p:spPr>
            <a:xfrm>
              <a:off x="4171951" y="145562"/>
              <a:ext cx="1028700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ffectLst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Times New Roman"/>
                  <a:ea typeface="Times New Roman"/>
                </a:rPr>
                <a:t>document</a:t>
              </a:r>
              <a:endParaRPr lang="it-IT" sz="1400" b="1" dirty="0"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81" name="Vertical Scroll 80"/>
            <p:cNvSpPr/>
            <p:nvPr/>
          </p:nvSpPr>
          <p:spPr>
            <a:xfrm>
              <a:off x="4171951" y="903900"/>
              <a:ext cx="1021670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ffectLst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Times New Roman"/>
                  <a:ea typeface="Times New Roman"/>
                </a:rPr>
                <a:t>document</a:t>
              </a:r>
              <a:endParaRPr lang="it-IT" sz="1400" b="1" dirty="0"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82" name="Vertical Scroll 81"/>
            <p:cNvSpPr/>
            <p:nvPr/>
          </p:nvSpPr>
          <p:spPr>
            <a:xfrm>
              <a:off x="4181476" y="1589700"/>
              <a:ext cx="1019175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ffectLst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Times New Roman"/>
                  <a:ea typeface="Times New Roman"/>
                </a:rPr>
                <a:t>document</a:t>
              </a:r>
              <a:endParaRPr lang="it-IT" sz="1400" b="1" dirty="0"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83" name="Double Wave 82"/>
            <p:cNvSpPr/>
            <p:nvPr/>
          </p:nvSpPr>
          <p:spPr>
            <a:xfrm>
              <a:off x="2535850" y="762975"/>
              <a:ext cx="616923" cy="656250"/>
            </a:xfrm>
            <a:prstGeom prst="doubleWave">
              <a:avLst/>
            </a:pr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 b="1" dirty="0">
                  <a:latin typeface="Times New Roman"/>
                  <a:ea typeface="Times New Roman"/>
                </a:rPr>
                <a:t>G#4$h&amp;à?-2y</a:t>
              </a: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8838" y="846698"/>
              <a:ext cx="613937" cy="321567"/>
            </a:xfrm>
            <a:prstGeom prst="rect">
              <a:avLst/>
            </a:prstGeom>
          </p:spPr>
        </p:pic>
        <p:sp>
          <p:nvSpPr>
            <p:cNvPr id="88" name="Text Box 234"/>
            <p:cNvSpPr txBox="1"/>
            <p:nvPr/>
          </p:nvSpPr>
          <p:spPr>
            <a:xfrm>
              <a:off x="5195231" y="97938"/>
              <a:ext cx="494665" cy="54786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7030A0"/>
                    </a:solidFill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B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9" name="Text Box 234"/>
            <p:cNvSpPr txBox="1"/>
            <p:nvPr/>
          </p:nvSpPr>
          <p:spPr>
            <a:xfrm>
              <a:off x="5193621" y="804204"/>
              <a:ext cx="519430" cy="61502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7030A0"/>
                    </a:solidFill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0" name="Text Box 234"/>
            <p:cNvSpPr txBox="1"/>
            <p:nvPr/>
          </p:nvSpPr>
          <p:spPr>
            <a:xfrm>
              <a:off x="5200651" y="1565010"/>
              <a:ext cx="519430" cy="6254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7030A0"/>
                    </a:solidFill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blurRad="50800" dist="38100" algn="tr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D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" name="Text Box 234"/>
            <p:cNvSpPr txBox="1"/>
            <p:nvPr/>
          </p:nvSpPr>
          <p:spPr>
            <a:xfrm>
              <a:off x="18075" y="730839"/>
              <a:ext cx="519430" cy="62073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E46C0A"/>
                    </a:solidFill>
                    <a:prstDash val="solid"/>
                    <a:round/>
                  </a:ln>
                  <a:solidFill>
                    <a:srgbClr val="E36C0A"/>
                  </a:solidFill>
                  <a:effectLst>
                    <a:outerShdw blurRad="50800" dist="38100" algn="tr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A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92" name="Canvas 5"/>
          <p:cNvGrpSpPr/>
          <p:nvPr/>
        </p:nvGrpSpPr>
        <p:grpSpPr>
          <a:xfrm>
            <a:off x="977990" y="4162160"/>
            <a:ext cx="7338426" cy="2121660"/>
            <a:chOff x="0" y="0"/>
            <a:chExt cx="6000750" cy="2305050"/>
          </a:xfrm>
        </p:grpSpPr>
        <p:sp>
          <p:nvSpPr>
            <p:cNvPr id="93" name="Rectangle 92"/>
            <p:cNvSpPr/>
            <p:nvPr/>
          </p:nvSpPr>
          <p:spPr>
            <a:xfrm>
              <a:off x="0" y="0"/>
              <a:ext cx="6000750" cy="23050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sp>
        <p:sp>
          <p:nvSpPr>
            <p:cNvPr id="94" name="Vertical Scroll 93"/>
            <p:cNvSpPr/>
            <p:nvPr/>
          </p:nvSpPr>
          <p:spPr>
            <a:xfrm>
              <a:off x="590550" y="742950"/>
              <a:ext cx="981076" cy="676275"/>
            </a:xfrm>
            <a:prstGeom prst="verticalScroll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ffectLst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Times New Roman"/>
                  <a:ea typeface="Times New Roman"/>
                </a:rPr>
                <a:t>false</a:t>
              </a:r>
              <a:r>
                <a:rPr lang="en-US" sz="1100" dirty="0">
                  <a:effectLst/>
                  <a:ea typeface="Times New Roman"/>
                  <a:cs typeface="Times New Roman"/>
                </a:rPr>
                <a:t> </a:t>
              </a:r>
              <a:r>
                <a:rPr lang="en-US" sz="1400" b="1" dirty="0">
                  <a:latin typeface="Times New Roman"/>
                  <a:ea typeface="Times New Roman"/>
                </a:rPr>
                <a:t>document</a:t>
              </a:r>
              <a:endParaRPr lang="it-IT" sz="1400" b="1" dirty="0"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ea typeface="Times New Roman"/>
                  <a:cs typeface="Times New Roman"/>
                </a:rPr>
                <a:t> </a:t>
              </a:r>
              <a:endParaRPr lang="it-IT" sz="11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5" name="Right Arrow 94"/>
            <p:cNvSpPr/>
            <p:nvPr/>
          </p:nvSpPr>
          <p:spPr>
            <a:xfrm>
              <a:off x="1647826" y="781050"/>
              <a:ext cx="809624" cy="5715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encrypt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96" name="Right Arrow 95"/>
            <p:cNvSpPr/>
            <p:nvPr/>
          </p:nvSpPr>
          <p:spPr>
            <a:xfrm>
              <a:off x="3285151" y="838200"/>
              <a:ext cx="848700" cy="581025"/>
            </a:xfrm>
            <a:prstGeom prst="rightArrow">
              <a:avLst>
                <a:gd name="adj1" fmla="val 46721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decrypt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97" name="Right Arrow 96"/>
            <p:cNvSpPr/>
            <p:nvPr/>
          </p:nvSpPr>
          <p:spPr>
            <a:xfrm rot="1375732">
              <a:off x="3227698" y="1374954"/>
              <a:ext cx="968379" cy="581025"/>
            </a:xfrm>
            <a:prstGeom prst="rightArrow">
              <a:avLst>
                <a:gd name="adj1" fmla="val 46721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decrypt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98" name="Right Arrow 97"/>
            <p:cNvSpPr/>
            <p:nvPr/>
          </p:nvSpPr>
          <p:spPr>
            <a:xfrm rot="20022725">
              <a:off x="3224039" y="282332"/>
              <a:ext cx="968375" cy="581025"/>
            </a:xfrm>
            <a:prstGeom prst="rightArrow">
              <a:avLst>
                <a:gd name="adj1" fmla="val 46721"/>
                <a:gd name="adj2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dirty="0">
                  <a:ea typeface="Times New Roman"/>
                  <a:cs typeface="Times New Roman"/>
                </a:rPr>
                <a:t>decrypt</a:t>
              </a:r>
              <a:endParaRPr lang="it-IT" sz="1400" dirty="0">
                <a:ea typeface="Times New Roman"/>
                <a:cs typeface="Times New Roman"/>
              </a:endParaRPr>
            </a:p>
          </p:txBody>
        </p:sp>
        <p:sp>
          <p:nvSpPr>
            <p:cNvPr id="99" name="Vertical Scroll 98"/>
            <p:cNvSpPr/>
            <p:nvPr/>
          </p:nvSpPr>
          <p:spPr>
            <a:xfrm>
              <a:off x="4171951" y="145562"/>
              <a:ext cx="981075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Times New Roman"/>
                  <a:ea typeface="Times New Roman"/>
                </a:rPr>
                <a:t>2?=</a:t>
              </a:r>
              <a:r>
                <a:rPr lang="en-US" sz="1400" b="1" dirty="0" err="1">
                  <a:latin typeface="Times New Roman"/>
                  <a:ea typeface="Times New Roman"/>
                </a:rPr>
                <a:t>zx</a:t>
              </a:r>
              <a:r>
                <a:rPr lang="en-US" sz="1400" b="1" dirty="0">
                  <a:latin typeface="Times New Roman"/>
                  <a:ea typeface="Times New Roman"/>
                </a:rPr>
                <a:t>:-</a:t>
              </a:r>
              <a:r>
                <a:rPr lang="en-US" sz="1400" b="1" dirty="0" err="1">
                  <a:latin typeface="Times New Roman"/>
                  <a:ea typeface="Times New Roman"/>
                </a:rPr>
                <a:t>ki</a:t>
              </a:r>
              <a:endParaRPr lang="it-IT" sz="1400" b="1" dirty="0">
                <a:latin typeface="Times New Roman"/>
                <a:ea typeface="Times New Roman"/>
              </a:endParaRPr>
            </a:p>
          </p:txBody>
        </p:sp>
        <p:sp>
          <p:nvSpPr>
            <p:cNvPr id="100" name="Vertical Scroll 99"/>
            <p:cNvSpPr/>
            <p:nvPr/>
          </p:nvSpPr>
          <p:spPr>
            <a:xfrm>
              <a:off x="4171951" y="903900"/>
              <a:ext cx="981075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Times New Roman"/>
                  <a:ea typeface="Times New Roman"/>
                </a:rPr>
                <a:t>2?=</a:t>
              </a:r>
              <a:r>
                <a:rPr lang="en-US" sz="1400" b="1" dirty="0" err="1">
                  <a:latin typeface="Times New Roman"/>
                  <a:ea typeface="Times New Roman"/>
                </a:rPr>
                <a:t>zx</a:t>
              </a:r>
              <a:r>
                <a:rPr lang="en-US" sz="1400" b="1" dirty="0">
                  <a:latin typeface="Times New Roman"/>
                  <a:ea typeface="Times New Roman"/>
                </a:rPr>
                <a:t>:-</a:t>
              </a:r>
              <a:r>
                <a:rPr lang="en-US" sz="1400" b="1" dirty="0" err="1">
                  <a:latin typeface="Times New Roman"/>
                  <a:ea typeface="Times New Roman"/>
                </a:rPr>
                <a:t>ki</a:t>
              </a:r>
              <a:endParaRPr lang="it-IT" sz="1400" b="1" dirty="0"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01" name="Vertical Scroll 100"/>
            <p:cNvSpPr/>
            <p:nvPr/>
          </p:nvSpPr>
          <p:spPr>
            <a:xfrm>
              <a:off x="4181476" y="1589700"/>
              <a:ext cx="981075" cy="447675"/>
            </a:xfrm>
            <a:prstGeom prst="verticalScroll">
              <a:avLst>
                <a:gd name="adj" fmla="val 25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latin typeface="Times New Roman"/>
                  <a:ea typeface="Times New Roman"/>
                </a:rPr>
                <a:t>2?=</a:t>
              </a:r>
              <a:r>
                <a:rPr lang="en-US" sz="1400" b="1" dirty="0" err="1">
                  <a:latin typeface="Times New Roman"/>
                  <a:ea typeface="Times New Roman"/>
                </a:rPr>
                <a:t>zx</a:t>
              </a:r>
              <a:r>
                <a:rPr lang="en-US" sz="1400" b="1" dirty="0">
                  <a:latin typeface="Times New Roman"/>
                  <a:ea typeface="Times New Roman"/>
                </a:rPr>
                <a:t>:-</a:t>
              </a:r>
              <a:r>
                <a:rPr lang="en-US" sz="1400" b="1" dirty="0" err="1">
                  <a:latin typeface="Times New Roman"/>
                  <a:ea typeface="Times New Roman"/>
                </a:rPr>
                <a:t>ki</a:t>
              </a:r>
              <a:endParaRPr lang="it-IT" sz="1400" b="1" dirty="0"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02" name="Double Wave 101"/>
            <p:cNvSpPr/>
            <p:nvPr/>
          </p:nvSpPr>
          <p:spPr>
            <a:xfrm>
              <a:off x="2535850" y="762975"/>
              <a:ext cx="616923" cy="656250"/>
            </a:xfrm>
            <a:prstGeom prst="doubleWave">
              <a:avLst/>
            </a:pr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400" b="1" dirty="0">
                  <a:latin typeface="Times New Roman"/>
                  <a:ea typeface="Times New Roman"/>
                </a:rPr>
                <a:t>Y&amp;”:ò[</a:t>
              </a:r>
              <a:r>
                <a:rPr lang="it-IT" sz="1400" b="1" dirty="0" err="1">
                  <a:latin typeface="Times New Roman"/>
                  <a:ea typeface="Times New Roman"/>
                </a:rPr>
                <a:t>fgj</a:t>
              </a:r>
              <a:r>
                <a:rPr lang="it-IT" sz="1400" b="1" dirty="0">
                  <a:latin typeface="Times New Roman"/>
                  <a:ea typeface="Times New Roman"/>
                </a:rPr>
                <a:t>?’^d</a:t>
              </a:r>
            </a:p>
          </p:txBody>
        </p:sp>
        <p:sp>
          <p:nvSpPr>
            <p:cNvPr id="106" name="Text Box 234"/>
            <p:cNvSpPr txBox="1"/>
            <p:nvPr/>
          </p:nvSpPr>
          <p:spPr>
            <a:xfrm>
              <a:off x="5195231" y="97938"/>
              <a:ext cx="494665" cy="54786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7030A0"/>
                    </a:solidFill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B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7" name="Text Box 234"/>
            <p:cNvSpPr txBox="1"/>
            <p:nvPr/>
          </p:nvSpPr>
          <p:spPr>
            <a:xfrm>
              <a:off x="5193621" y="804204"/>
              <a:ext cx="519430" cy="61502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7030A0"/>
                    </a:solidFill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C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8" name="Text Box 234"/>
            <p:cNvSpPr txBox="1"/>
            <p:nvPr/>
          </p:nvSpPr>
          <p:spPr>
            <a:xfrm>
              <a:off x="5200651" y="1565010"/>
              <a:ext cx="519430" cy="6254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3600" b="1">
                  <a:ln w="5271" cap="flat" cmpd="sng" algn="ctr">
                    <a:solidFill>
                      <a:srgbClr val="7030A0"/>
                    </a:solidFill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blurRad="50800" dist="38100" algn="tr">
                      <a:srgbClr val="000000">
                        <a:alpha val="40000"/>
                      </a:srgbClr>
                    </a:outerShdw>
                  </a:effectLst>
                  <a:latin typeface="Times New Roman"/>
                  <a:ea typeface="Times New Roman"/>
                </a:rPr>
                <a:t>D</a:t>
              </a:r>
              <a:endParaRPr lang="it-IT" sz="120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68720">
              <a:off x="2069950" y="783597"/>
              <a:ext cx="512625" cy="559249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40" y="847323"/>
              <a:ext cx="472465" cy="472938"/>
            </a:xfrm>
            <a:prstGeom prst="rect">
              <a:avLst/>
            </a:prstGeom>
          </p:spPr>
        </p:pic>
      </p:grpSp>
      <p:pic>
        <p:nvPicPr>
          <p:cNvPr id="47106" name="Picture 2" descr="C:\Users\Paolo\AppData\Local\Microsoft\Windows\Temporary Internet Files\Content.IE5\GM1ERZKI\MC90043879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00" l="1535" r="96931">
                        <a14:foregroundMark x1="21082" y1="53733" x2="15024" y2="52000"/>
                        <a14:foregroundMark x1="15024" y1="54800" x2="15024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25305" y="2912878"/>
            <a:ext cx="508211" cy="3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Paolo\AppData\Local\Microsoft\Windows\Temporary Internet Files\Content.IE5\GM1ERZKI\MC90043879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00" l="1535" r="96931">
                        <a14:foregroundMark x1="21082" y1="53733" x2="15024" y2="52000"/>
                        <a14:foregroundMark x1="15024" y1="54800" x2="15024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5738">
            <a:off x="5626947" y="2231945"/>
            <a:ext cx="508211" cy="3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Paolo\AppData\Local\Microsoft\Windows\Temporary Internet Files\Content.IE5\GM1ERZKI\MC90043879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00" l="1535" r="96931">
                        <a14:foregroundMark x1="21082" y1="53733" x2="15024" y2="52000"/>
                        <a14:foregroundMark x1="15024" y1="54800" x2="15024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1520">
            <a:off x="5658045" y="3531292"/>
            <a:ext cx="508211" cy="3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C:\Users\Paolo\AppData\Local\Microsoft\Windows\Temporary Internet Files\Content.IE5\GM1ERZKI\MC90043879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00" l="1535" r="96931">
                        <a14:foregroundMark x1="21082" y1="53733" x2="15024" y2="52000"/>
                        <a14:foregroundMark x1="15024" y1="54800" x2="15024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30742" y="5055474"/>
            <a:ext cx="508211" cy="3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C:\Users\Paolo\AppData\Local\Microsoft\Windows\Temporary Internet Files\Content.IE5\GM1ERZKI\MC90043879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00" l="1535" r="96931">
                        <a14:foregroundMark x1="21082" y1="53733" x2="15024" y2="52000"/>
                        <a14:foregroundMark x1="15024" y1="54800" x2="15024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5738">
            <a:off x="5632384" y="4374541"/>
            <a:ext cx="508211" cy="3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C:\Users\Paolo\AppData\Local\Microsoft\Windows\Temporary Internet Files\Content.IE5\GM1ERZKI\MC90043879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00" l="1535" r="96931">
                        <a14:foregroundMark x1="21082" y1="53733" x2="15024" y2="52000"/>
                        <a14:foregroundMark x1="15024" y1="54800" x2="15024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1520">
            <a:off x="5663482" y="5673888"/>
            <a:ext cx="508211" cy="3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57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789C243-E21C-441E-818B-89970F16A517}" type="slidenum">
              <a:rPr lang="en-US" sz="1400" smtClean="0"/>
              <a:pPr eaLnBrk="1" hangingPunct="1"/>
              <a:t>25</a:t>
            </a:fld>
            <a:endParaRPr 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Digital signature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60575"/>
            <a:ext cx="7993062" cy="4114800"/>
          </a:xfrm>
        </p:spPr>
        <p:txBody>
          <a:bodyPr/>
          <a:lstStyle/>
          <a:p>
            <a:pPr algn="just" eaLnBrk="1" hangingPunct="1"/>
            <a:r>
              <a:rPr lang="en-US" dirty="0"/>
              <a:t>Law 82/2005</a:t>
            </a:r>
          </a:p>
          <a:p>
            <a:pPr lvl="1" algn="just" eaLnBrk="1" hangingPunct="1"/>
            <a:r>
              <a:rPr lang="en-US" dirty="0"/>
              <a:t>Keys given by certification authorities</a:t>
            </a:r>
          </a:p>
          <a:p>
            <a:pPr algn="just" eaLnBrk="1" hangingPunct="1"/>
            <a:r>
              <a:rPr lang="en-US" dirty="0"/>
              <a:t>Use in combination with PEC</a:t>
            </a:r>
          </a:p>
          <a:p>
            <a:pPr algn="just" eaLnBrk="1" hangingPunct="1"/>
            <a:r>
              <a:rPr lang="en-US" dirty="0"/>
              <a:t>Keys expiration</a:t>
            </a:r>
          </a:p>
          <a:p>
            <a:pPr algn="just" eaLnBrk="1" hangingPunct="1"/>
            <a:r>
              <a:rPr lang="en-US" dirty="0"/>
              <a:t>Temporal mark</a:t>
            </a:r>
          </a:p>
        </p:txBody>
      </p:sp>
    </p:spTree>
    <p:extLst>
      <p:ext uri="{BB962C8B-B14F-4D97-AF65-F5344CB8AC3E}">
        <p14:creationId xmlns:p14="http://schemas.microsoft.com/office/powerpoint/2010/main" val="12916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789C243-E21C-441E-818B-89970F16A517}" type="slidenum">
              <a:rPr lang="en-US" sz="1400" smtClean="0"/>
              <a:pPr eaLnBrk="1" hangingPunct="1"/>
              <a:t>26</a:t>
            </a:fld>
            <a:endParaRPr 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Comparison with handwritten signature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389472"/>
              </p:ext>
            </p:extLst>
          </p:nvPr>
        </p:nvGraphicFramePr>
        <p:xfrm>
          <a:off x="791580" y="2060848"/>
          <a:ext cx="7560840" cy="437214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720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Digital signature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Handwritten signature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Who can sign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Needs keys from certification authority and proper tools 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Everybody instantly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Who can verify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Everybody (with proper program)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Handwriting analysts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Verification reliability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Sure for some years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Subjective in dubious cases, no time limit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Temporal duration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Some years (can be renewed)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Until other reliable signatures are available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Mass signatures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Some seconds for all documents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Some seconds per document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Date reliability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Objective if temporal mark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Based on uncertain elements (paper’s and ink’s age)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77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 </a:t>
                      </a:r>
                      <a:r>
                        <a:rPr lang="it-IT" sz="14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alteration</a:t>
                      </a:r>
                      <a:endParaRPr lang="it-IT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</a:t>
                      </a:r>
                      <a:r>
                        <a:rPr lang="it-IT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possibility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Words can be added in blank spaces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18413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767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789C243-E21C-441E-818B-89970F16A517}" type="slidenum">
              <a:rPr lang="en-US" sz="1400" smtClean="0"/>
              <a:pPr eaLnBrk="1" hangingPunct="1"/>
              <a:t>27</a:t>
            </a:fld>
            <a:endParaRPr 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Electronic vs digital signature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60575"/>
            <a:ext cx="7993062" cy="4114800"/>
          </a:xfrm>
        </p:spPr>
        <p:txBody>
          <a:bodyPr/>
          <a:lstStyle/>
          <a:p>
            <a:pPr algn="just" eaLnBrk="1" hangingPunct="1"/>
            <a:r>
              <a:rPr lang="en-US" dirty="0"/>
              <a:t>Electronic signature</a:t>
            </a:r>
          </a:p>
          <a:p>
            <a:pPr lvl="1" algn="just" eaLnBrk="1" hangingPunct="1"/>
            <a:r>
              <a:rPr lang="en-US" dirty="0"/>
              <a:t>automatic signature through username and password</a:t>
            </a:r>
          </a:p>
          <a:p>
            <a:pPr algn="just" eaLnBrk="1" hangingPunct="1"/>
            <a:r>
              <a:rPr lang="en-US" dirty="0"/>
              <a:t>Qualified electronic signature</a:t>
            </a:r>
          </a:p>
          <a:p>
            <a:pPr lvl="1" algn="just" eaLnBrk="1" hangingPunct="1"/>
            <a:r>
              <a:rPr lang="en-US" dirty="0"/>
              <a:t>and a certification authority guarantees it</a:t>
            </a:r>
          </a:p>
          <a:p>
            <a:pPr algn="just" eaLnBrk="1" hangingPunct="1"/>
            <a:r>
              <a:rPr lang="en-US" dirty="0"/>
              <a:t>Digital signature</a:t>
            </a:r>
          </a:p>
          <a:p>
            <a:pPr lvl="1" algn="just" eaLnBrk="1" hangingPunct="1"/>
            <a:r>
              <a:rPr lang="en-US" dirty="0"/>
              <a:t>and uses cryptography</a:t>
            </a:r>
          </a:p>
          <a:p>
            <a:pPr algn="just" eaLnBrk="1" hangingPunct="1"/>
            <a:endParaRPr lang="en-US" dirty="0"/>
          </a:p>
        </p:txBody>
      </p:sp>
      <p:sp>
        <p:nvSpPr>
          <p:cNvPr id="2" name="Multiply 1"/>
          <p:cNvSpPr/>
          <p:nvPr/>
        </p:nvSpPr>
        <p:spPr bwMode="auto">
          <a:xfrm>
            <a:off x="539552" y="476672"/>
            <a:ext cx="8136904" cy="6912768"/>
          </a:xfrm>
          <a:prstGeom prst="mathMultiply">
            <a:avLst>
              <a:gd name="adj1" fmla="val 7707"/>
            </a:avLst>
          </a:prstGeom>
          <a:solidFill>
            <a:srgbClr val="FF0000">
              <a:alpha val="43922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43C493-092C-45BB-9E4D-A7F3E7C5DF56}" type="slidenum">
              <a:rPr lang="en-US" sz="1400" smtClean="0"/>
              <a:pPr eaLnBrk="1" hangingPunct="1"/>
              <a:t>28</a:t>
            </a:fld>
            <a:endParaRPr lang="en-US" sz="14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Passwords</a:t>
            </a:r>
          </a:p>
        </p:txBody>
      </p:sp>
      <p:pic>
        <p:nvPicPr>
          <p:cNvPr id="15366" name="Picture 5" descr="pass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770572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4366779-66F6-4CCB-B40A-3632A97F425F}" type="slidenum">
              <a:rPr lang="en-US" sz="1400" smtClean="0"/>
              <a:pPr eaLnBrk="1" hangingPunct="1"/>
              <a:t>29</a:t>
            </a:fld>
            <a:endParaRPr lang="en-US" sz="140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Passwords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What can be done with your password?</a:t>
            </a:r>
          </a:p>
          <a:p>
            <a:pPr lvl="1" algn="just" eaLnBrk="1" hangingPunct="1"/>
            <a:r>
              <a:rPr lang="en-US" sz="2400" dirty="0"/>
              <a:t>Steal personal data</a:t>
            </a:r>
          </a:p>
          <a:p>
            <a:pPr lvl="1" algn="just" eaLnBrk="1" hangingPunct="1"/>
            <a:r>
              <a:rPr lang="en-US" sz="2400" dirty="0"/>
              <a:t>Steal other people’s data</a:t>
            </a:r>
          </a:p>
          <a:p>
            <a:pPr lvl="1" algn="just" eaLnBrk="1" hangingPunct="1"/>
            <a:r>
              <a:rPr lang="en-US" sz="2400" dirty="0"/>
              <a:t>Steal money</a:t>
            </a:r>
          </a:p>
          <a:p>
            <a:pPr lvl="1" algn="just" eaLnBrk="1" hangingPunct="1"/>
            <a:r>
              <a:rPr lang="en-US" sz="2400" dirty="0"/>
              <a:t>Delete and modify data</a:t>
            </a:r>
          </a:p>
          <a:p>
            <a:pPr lvl="1" algn="just" eaLnBrk="1" hangingPunct="1"/>
            <a:r>
              <a:rPr lang="en-US" sz="2400" dirty="0"/>
              <a:t>Steal identity</a:t>
            </a:r>
          </a:p>
          <a:p>
            <a:pPr lvl="1" algn="just" eaLnBrk="1" hangingPunct="1"/>
            <a:r>
              <a:rPr lang="en-US" sz="2400" dirty="0"/>
              <a:t>Start illegal activities</a:t>
            </a:r>
          </a:p>
          <a:p>
            <a:pPr lvl="1" algn="just" eaLnBrk="1" hangingPunct="1"/>
            <a:endParaRPr lang="en-US" sz="2400" dirty="0"/>
          </a:p>
          <a:p>
            <a:pPr lvl="1" algn="just" eaLnBrk="1" hangingPunct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09FF088-92F0-400C-A4E4-8CF64CCE35D7}" type="slidenum">
              <a:rPr lang="en-US" sz="1400" smtClean="0"/>
              <a:pPr eaLnBrk="1" hangingPunct="1"/>
              <a:t>3</a:t>
            </a:fld>
            <a:endParaRPr lang="en-US" sz="14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Virtualization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Virtual Machine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an operating system running on a powerful computer but appearing on a terminal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re-use old computers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everybody has the very same operating system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centralized maintenance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/>
              <a:t>use software without installing it on your computer</a:t>
            </a:r>
          </a:p>
        </p:txBody>
      </p:sp>
    </p:spTree>
    <p:extLst>
      <p:ext uri="{BB962C8B-B14F-4D97-AF65-F5344CB8AC3E}">
        <p14:creationId xmlns:p14="http://schemas.microsoft.com/office/powerpoint/2010/main" val="854315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6AAB166-A7AA-41BF-9F0E-F3FA91D10BE8}" type="slidenum">
              <a:rPr lang="en-US" sz="1400" smtClean="0"/>
              <a:pPr eaLnBrk="1" hangingPunct="1"/>
              <a:t>30</a:t>
            </a:fld>
            <a:endParaRPr lang="en-US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Passwords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2400" dirty="0"/>
              <a:t>Most people have the following passwords:</a:t>
            </a:r>
          </a:p>
          <a:p>
            <a:pPr algn="just" eaLnBrk="1" hangingPunct="1"/>
            <a:endParaRPr lang="en-US" sz="2400" dirty="0"/>
          </a:p>
          <a:p>
            <a:pPr lvl="1" algn="just" eaLnBrk="1" hangingPunct="1"/>
            <a:endParaRPr lang="en-US" sz="2000" dirty="0"/>
          </a:p>
          <a:p>
            <a:pPr lvl="1" algn="just" eaLnBrk="1" hangingPunct="1"/>
            <a:endParaRPr lang="en-US" sz="2000" dirty="0"/>
          </a:p>
          <a:p>
            <a:pPr lvl="1" algn="just" eaLnBrk="1" hangingPunct="1"/>
            <a:endParaRPr lang="en-US" sz="2000" dirty="0"/>
          </a:p>
          <a:p>
            <a:pPr lvl="1" algn="just" eaLnBrk="1" hangingPunct="1"/>
            <a:endParaRPr lang="en-US" sz="2000" dirty="0"/>
          </a:p>
          <a:p>
            <a:pPr marL="0" indent="0" algn="just" eaLnBrk="1" hangingPunct="1">
              <a:buNone/>
            </a:pPr>
            <a:r>
              <a:rPr lang="en-US" sz="1800" dirty="0">
                <a:hlinkClick r:id="rId2"/>
              </a:rPr>
              <a:t>https://en.wikipedia.org/wiki/List_of_the_most_common_passwords</a:t>
            </a:r>
            <a:endParaRPr lang="en-US" sz="1800" dirty="0"/>
          </a:p>
          <a:p>
            <a:pPr algn="just" eaLnBrk="1" hangingPunct="1"/>
            <a:endParaRPr lang="en-US" sz="2400" dirty="0"/>
          </a:p>
          <a:p>
            <a:pPr algn="just" eaLnBrk="1" hangingPunct="1"/>
            <a:r>
              <a:rPr lang="en-US" sz="2400" dirty="0"/>
              <a:t>A standard computer can try billions passwords per second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47559"/>
              </p:ext>
            </p:extLst>
          </p:nvPr>
        </p:nvGraphicFramePr>
        <p:xfrm>
          <a:off x="1475656" y="2564904"/>
          <a:ext cx="6096000" cy="185420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password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dragon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monkey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123456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pussy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696969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12345678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baseball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abc123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1234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football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12345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qwerty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letmein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6AAB166-A7AA-41BF-9F0E-F3FA91D10BE8}" type="slidenum">
              <a:rPr lang="en-US" sz="1400" smtClean="0"/>
              <a:pPr eaLnBrk="1" hangingPunct="1"/>
              <a:t>31</a:t>
            </a:fld>
            <a:endParaRPr lang="en-US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Passwords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dirty="0"/>
              <a:t>Good practices: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000" dirty="0"/>
              <a:t>Avoid personal data in the password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000" dirty="0"/>
              <a:t>Change password often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000" dirty="0"/>
              <a:t>Minimum 8 characters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000" dirty="0"/>
              <a:t>Mix letters, strange characters and numbers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000" dirty="0"/>
              <a:t>Do not use words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000" dirty="0"/>
              <a:t>Use different passwords for different purposes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000" dirty="0"/>
              <a:t>Beware of passwords stored on device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/>
              <a:t>Test your password robustness on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400" dirty="0"/>
              <a:t>    </a:t>
            </a:r>
            <a:r>
              <a:rPr lang="en-US" sz="2400" dirty="0">
                <a:hlinkClick r:id="rId2"/>
              </a:rPr>
              <a:t>https://howsecureismypassword.net</a:t>
            </a:r>
            <a:endParaRPr 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/>
              <a:t>What to do in case of employee’s absence</a:t>
            </a:r>
          </a:p>
        </p:txBody>
      </p:sp>
    </p:spTree>
    <p:extLst>
      <p:ext uri="{BB962C8B-B14F-4D97-AF65-F5344CB8AC3E}">
        <p14:creationId xmlns:p14="http://schemas.microsoft.com/office/powerpoint/2010/main" val="2870899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6AAB166-A7AA-41BF-9F0E-F3FA91D10BE8}" type="slidenum">
              <a:rPr lang="en-US" sz="1400" smtClean="0"/>
              <a:pPr eaLnBrk="1" hangingPunct="1"/>
              <a:t>32</a:t>
            </a:fld>
            <a:endParaRPr lang="en-US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Remembering passwords</a:t>
            </a:r>
            <a:endParaRPr lang="en-US" sz="3600" dirty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dirty="0"/>
              <a:t>Keep them on your unprotected smartphone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/>
              <a:t>Keep them on a file on your computer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/>
              <a:t>Remember them by hearth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/>
              <a:t>Write them down on a handbook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/>
              <a:t>Send them to yourself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/>
              <a:t>Use a password manager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Computer/smartphone program which creates an encrypted file with all your password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Have a copy of the encrypted file with you and remember only that file’s password</a:t>
            </a:r>
          </a:p>
          <a:p>
            <a:pPr lvl="1" algn="just" eaLnBrk="1" hangingPunct="1"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5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6AAB166-A7AA-41BF-9F0E-F3FA91D10BE8}" type="slidenum">
              <a:rPr lang="en-US" sz="1400" smtClean="0"/>
              <a:pPr eaLnBrk="1" hangingPunct="1"/>
              <a:t>33</a:t>
            </a:fld>
            <a:endParaRPr lang="en-US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Alternative to password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dirty="0"/>
              <a:t>Biometric identification methods</a:t>
            </a:r>
          </a:p>
          <a:p>
            <a:pPr lvl="1" algn="just" eaLnBrk="1" hangingPunct="1">
              <a:lnSpc>
                <a:spcPct val="90000"/>
              </a:lnSpc>
            </a:pPr>
            <a:endParaRPr lang="en-US" sz="2000" dirty="0"/>
          </a:p>
          <a:p>
            <a:pPr lvl="1" algn="just" eaLnBrk="1" hangingPunct="1">
              <a:lnSpc>
                <a:spcPct val="90000"/>
              </a:lnSpc>
            </a:pPr>
            <a:r>
              <a:rPr lang="en-US" sz="2000" dirty="0"/>
              <a:t>fingerprint </a:t>
            </a:r>
          </a:p>
          <a:p>
            <a:pPr lvl="1" algn="just" eaLnBrk="1" hangingPunct="1">
              <a:lnSpc>
                <a:spcPct val="90000"/>
              </a:lnSpc>
            </a:pPr>
            <a:endParaRPr lang="en-US" sz="2000" dirty="0"/>
          </a:p>
          <a:p>
            <a:pPr lvl="1" algn="just" eaLnBrk="1" hangingPunct="1">
              <a:lnSpc>
                <a:spcPct val="90000"/>
              </a:lnSpc>
            </a:pPr>
            <a:endParaRPr lang="en-US" sz="2000" dirty="0"/>
          </a:p>
          <a:p>
            <a:pPr lvl="1" algn="just" eaLnBrk="1" hangingPunct="1">
              <a:lnSpc>
                <a:spcPct val="90000"/>
              </a:lnSpc>
            </a:pPr>
            <a:r>
              <a:rPr lang="en-US" sz="2000" dirty="0"/>
              <a:t>face recognition </a:t>
            </a:r>
          </a:p>
          <a:p>
            <a:pPr lvl="1" algn="just" eaLnBrk="1" hangingPunct="1">
              <a:lnSpc>
                <a:spcPct val="90000"/>
              </a:lnSpc>
            </a:pPr>
            <a:endParaRPr lang="en-US" sz="2000" dirty="0"/>
          </a:p>
          <a:p>
            <a:pPr lvl="1" algn="just" eaLnBrk="1" hangingPunct="1">
              <a:lnSpc>
                <a:spcPct val="90000"/>
              </a:lnSpc>
            </a:pPr>
            <a:endParaRPr lang="en-US" sz="2000" dirty="0"/>
          </a:p>
          <a:p>
            <a:pPr lvl="1" algn="just" eaLnBrk="1" hangingPunct="1">
              <a:lnSpc>
                <a:spcPct val="90000"/>
              </a:lnSpc>
            </a:pPr>
            <a:r>
              <a:rPr lang="en-US" sz="2000" dirty="0"/>
              <a:t>iris recognition </a:t>
            </a:r>
          </a:p>
          <a:p>
            <a:pPr lvl="1" algn="just" eaLnBrk="1" hangingPunct="1">
              <a:lnSpc>
                <a:spcPct val="90000"/>
              </a:lnSpc>
            </a:pPr>
            <a:endParaRPr lang="en-US" sz="2000" dirty="0"/>
          </a:p>
          <a:p>
            <a:pPr lvl="1" algn="just" eaLnBrk="1" hangingPunct="1">
              <a:lnSpc>
                <a:spcPct val="90000"/>
              </a:lnSpc>
            </a:pPr>
            <a:endParaRPr lang="en-US" sz="2000" dirty="0"/>
          </a:p>
          <a:p>
            <a:pPr lvl="1" algn="just" eaLnBrk="1" hangingPunct="1">
              <a:lnSpc>
                <a:spcPct val="90000"/>
              </a:lnSpc>
            </a:pPr>
            <a:r>
              <a:rPr lang="en-US" sz="2000" dirty="0"/>
              <a:t>voice identification </a:t>
            </a:r>
          </a:p>
          <a:p>
            <a:pPr lvl="1" algn="just" eaLnBrk="1" hangingPunct="1">
              <a:lnSpc>
                <a:spcPct val="90000"/>
              </a:lnSpc>
            </a:pPr>
            <a:endParaRPr lang="en-US" sz="2000" dirty="0"/>
          </a:p>
          <a:p>
            <a:pPr algn="just" eaLnBrk="1" hangingPunct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081165" y="2047623"/>
            <a:ext cx="1269701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7888" y="2516697"/>
            <a:ext cx="3352504" cy="358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94" y="3717033"/>
            <a:ext cx="4125817" cy="239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55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6AAB166-A7AA-41BF-9F0E-F3FA91D10BE8}" type="slidenum">
              <a:rPr lang="en-US" sz="1400" smtClean="0"/>
              <a:pPr eaLnBrk="1" hangingPunct="1"/>
              <a:t>34</a:t>
            </a:fld>
            <a:endParaRPr lang="en-US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Two-factors authentication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u="sng" dirty="0"/>
              <a:t>Adding</a:t>
            </a:r>
            <a:r>
              <a:rPr lang="en-US" sz="2400" dirty="0"/>
              <a:t> physical methods </a:t>
            </a:r>
            <a:r>
              <a:rPr lang="en-US" sz="2400" u="sng" dirty="0"/>
              <a:t>to standard password</a:t>
            </a:r>
          </a:p>
          <a:p>
            <a:pPr lvl="1" algn="just" eaLnBrk="1" hangingPunct="1">
              <a:lnSpc>
                <a:spcPct val="90000"/>
              </a:lnSpc>
            </a:pPr>
            <a:endParaRPr lang="en-US" sz="2000" dirty="0"/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smartcard 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OTP on app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phone SMS 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phone call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notification on app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20969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76787" y="1988840"/>
            <a:ext cx="1949921" cy="37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4C0AA9E-82ED-4A98-8649-D0129882D2CB}" type="slidenum">
              <a:rPr lang="en-US" sz="1400" smtClean="0"/>
              <a:pPr eaLnBrk="1" hangingPunct="1"/>
              <a:t>35</a:t>
            </a:fld>
            <a:endParaRPr lang="en-US" sz="14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Viruses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2800"/>
              <a:t>What does a virus do?</a:t>
            </a:r>
          </a:p>
          <a:p>
            <a:pPr lvl="1" algn="just" eaLnBrk="1" hangingPunct="1"/>
            <a:r>
              <a:rPr lang="en-US" sz="2400"/>
              <a:t>Infect</a:t>
            </a:r>
          </a:p>
          <a:p>
            <a:pPr lvl="1" algn="just" eaLnBrk="1" hangingPunct="1"/>
            <a:r>
              <a:rPr lang="en-US" sz="2400"/>
              <a:t>Survive</a:t>
            </a:r>
          </a:p>
          <a:p>
            <a:pPr lvl="1" algn="just" eaLnBrk="1" hangingPunct="1"/>
            <a:r>
              <a:rPr lang="en-US" sz="2400"/>
              <a:t>Duplicate</a:t>
            </a:r>
          </a:p>
          <a:p>
            <a:pPr lvl="1" algn="just" eaLnBrk="1" hangingPunct="1"/>
            <a:r>
              <a:rPr lang="en-US" sz="2400"/>
              <a:t>Damage</a:t>
            </a:r>
          </a:p>
          <a:p>
            <a:pPr algn="just" eaLnBrk="1" hangingPunct="1"/>
            <a:r>
              <a:rPr lang="en-US" sz="2800"/>
              <a:t>Virus infection symptoms</a:t>
            </a:r>
          </a:p>
          <a:p>
            <a:pPr lvl="1" algn="just" eaLnBrk="1" hangingPunct="1"/>
            <a:r>
              <a:rPr lang="en-US" sz="2400"/>
              <a:t>computer is slow to start</a:t>
            </a:r>
          </a:p>
          <a:p>
            <a:pPr lvl="1" algn="just" eaLnBrk="1" hangingPunct="1"/>
            <a:r>
              <a:rPr lang="en-US" sz="2400"/>
              <a:t>unwanted and annoying pop-ups</a:t>
            </a:r>
          </a:p>
          <a:p>
            <a:pPr lvl="1" algn="just" eaLnBrk="1" hangingPunct="1"/>
            <a:r>
              <a:rPr lang="en-US" sz="2400"/>
              <a:t>many system errors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605A357-14E9-45DD-8A7B-E05584AB6D90}" type="slidenum">
              <a:rPr lang="en-US" sz="1400" smtClean="0"/>
              <a:pPr eaLnBrk="1" hangingPunct="1"/>
              <a:t>36</a:t>
            </a:fld>
            <a:endParaRPr lang="en-US" sz="14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Viruses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2800" dirty="0"/>
              <a:t>User’s responsible behaviors</a:t>
            </a:r>
          </a:p>
          <a:p>
            <a:pPr lvl="1"/>
            <a:r>
              <a:rPr lang="en-US" sz="2000" dirty="0"/>
              <a:t>downloaded files and email attachments</a:t>
            </a:r>
            <a:endParaRPr lang="it-IT" sz="2000" dirty="0"/>
          </a:p>
          <a:p>
            <a:pPr lvl="1"/>
            <a:r>
              <a:rPr lang="en-US" sz="2000" dirty="0"/>
              <a:t>CD, DVD, USB </a:t>
            </a:r>
            <a:r>
              <a:rPr lang="en-US" sz="2000" dirty="0" err="1"/>
              <a:t>pendrives</a:t>
            </a:r>
            <a:endParaRPr lang="it-IT" sz="2000" dirty="0"/>
          </a:p>
          <a:p>
            <a:pPr lvl="1"/>
            <a:r>
              <a:rPr lang="en-US" sz="2000" dirty="0"/>
              <a:t>strange websites</a:t>
            </a:r>
          </a:p>
          <a:p>
            <a:pPr lvl="1"/>
            <a:r>
              <a:rPr lang="en-US" sz="2000" dirty="0"/>
              <a:t>updated programs</a:t>
            </a:r>
          </a:p>
          <a:p>
            <a:pPr lvl="1"/>
            <a:r>
              <a:rPr lang="en-US" sz="2000" dirty="0"/>
              <a:t>updated antivirus</a:t>
            </a:r>
          </a:p>
          <a:p>
            <a:pPr lvl="1"/>
            <a:r>
              <a:rPr lang="en-US" sz="2000" dirty="0"/>
              <a:t>beware when installing free programs!</a:t>
            </a:r>
          </a:p>
          <a:p>
            <a:pPr algn="just" eaLnBrk="1" hangingPunct="1"/>
            <a:r>
              <a:rPr lang="en-US" sz="2800" dirty="0"/>
              <a:t>Anti-viruses</a:t>
            </a:r>
          </a:p>
          <a:p>
            <a:pPr lvl="1" algn="just" eaLnBrk="1" hangingPunct="1"/>
            <a:r>
              <a:rPr lang="en-US" sz="2000" dirty="0"/>
              <a:t>Checking the whole hard disk</a:t>
            </a:r>
          </a:p>
          <a:p>
            <a:pPr lvl="1" algn="just" eaLnBrk="1" hangingPunct="1"/>
            <a:r>
              <a:rPr lang="en-US" sz="2000" dirty="0"/>
              <a:t>Checking suspect files</a:t>
            </a:r>
          </a:p>
          <a:p>
            <a:pPr lvl="1" algn="just" eaLnBrk="1" hangingPunct="1"/>
            <a:r>
              <a:rPr lang="en-US" sz="2000" dirty="0"/>
              <a:t>Always running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76" y="2060848"/>
            <a:ext cx="2736304" cy="274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A8B0F0D-BF97-4454-B6C5-5A2FFF9B4DBD}" type="slidenum">
              <a:rPr lang="en-US" sz="1400" smtClean="0"/>
              <a:pPr eaLnBrk="1" hangingPunct="1"/>
              <a:t>37</a:t>
            </a:fld>
            <a:endParaRPr lang="en-US" sz="14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Types of viruses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2000" dirty="0"/>
              <a:t>Trojan horse</a:t>
            </a:r>
          </a:p>
          <a:p>
            <a:pPr lvl="1" algn="just" eaLnBrk="1" hangingPunct="1"/>
            <a:r>
              <a:rPr lang="en-US" sz="1800" dirty="0"/>
              <a:t>looks like a good program</a:t>
            </a:r>
          </a:p>
          <a:p>
            <a:pPr algn="just" eaLnBrk="1" hangingPunct="1"/>
            <a:r>
              <a:rPr lang="en-US" sz="2000" dirty="0"/>
              <a:t>Key logger</a:t>
            </a:r>
          </a:p>
          <a:p>
            <a:pPr lvl="1" algn="just" eaLnBrk="1" hangingPunct="1"/>
            <a:r>
              <a:rPr lang="en-US" sz="1800" dirty="0"/>
              <a:t>records your keyboard activity (to get passwords)</a:t>
            </a:r>
          </a:p>
          <a:p>
            <a:pPr algn="just" eaLnBrk="1" hangingPunct="1"/>
            <a:r>
              <a:rPr lang="en-US" sz="2000" dirty="0"/>
              <a:t>Back door</a:t>
            </a:r>
          </a:p>
          <a:p>
            <a:pPr lvl="1" algn="just" eaLnBrk="1" hangingPunct="1"/>
            <a:r>
              <a:rPr lang="en-US" sz="1800" dirty="0"/>
              <a:t>opens a port on your computer (to let external users in)</a:t>
            </a:r>
          </a:p>
          <a:p>
            <a:pPr algn="just" eaLnBrk="1" hangingPunct="1"/>
            <a:r>
              <a:rPr lang="en-US" sz="2000" dirty="0"/>
              <a:t>Adware</a:t>
            </a:r>
          </a:p>
          <a:p>
            <a:pPr lvl="1" algn="just" eaLnBrk="1" hangingPunct="1"/>
            <a:r>
              <a:rPr lang="en-US" sz="1800" dirty="0"/>
              <a:t>displays advertisement</a:t>
            </a:r>
          </a:p>
          <a:p>
            <a:pPr algn="just" eaLnBrk="1" hangingPunct="1"/>
            <a:r>
              <a:rPr lang="en-US" sz="2000" dirty="0"/>
              <a:t>Spyware</a:t>
            </a:r>
          </a:p>
          <a:p>
            <a:pPr lvl="1" algn="just" eaLnBrk="1" hangingPunct="1"/>
            <a:r>
              <a:rPr lang="en-US" sz="1800" dirty="0"/>
              <a:t>spies your activity (to get passwords or for spam targeting)</a:t>
            </a:r>
          </a:p>
          <a:p>
            <a:pPr algn="just" eaLnBrk="1" hangingPunct="1"/>
            <a:r>
              <a:rPr lang="en-US" sz="2000" dirty="0"/>
              <a:t>Ransomware</a:t>
            </a:r>
          </a:p>
          <a:p>
            <a:pPr lvl="1" algn="just" eaLnBrk="1" hangingPunct="1"/>
            <a:r>
              <a:rPr lang="en-US" sz="1800" dirty="0"/>
              <a:t>demands money to avoid damage or justice problems</a:t>
            </a:r>
          </a:p>
          <a:p>
            <a:pPr marL="0" indent="0" algn="just" eaLnBrk="1" hangingPunct="1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9467037-89B1-4ED0-8018-4D4C9F490133}" type="slidenum">
              <a:rPr lang="en-US" sz="1400" smtClean="0"/>
              <a:pPr eaLnBrk="1" hangingPunct="1"/>
              <a:t>38</a:t>
            </a:fld>
            <a:endParaRPr 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/>
              <a:t>Ransomware</a:t>
            </a:r>
            <a:endParaRPr lang="en-US" sz="3600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4CD7FB5-1ED9-4C00-8A49-BE53C37FB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948264" cy="434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0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9467037-89B1-4ED0-8018-4D4C9F490133}" type="slidenum">
              <a:rPr lang="en-US" sz="1400" smtClean="0"/>
              <a:pPr eaLnBrk="1" hangingPunct="1"/>
              <a:t>39</a:t>
            </a:fld>
            <a:endParaRPr 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/>
              <a:t>CryptoLocker</a:t>
            </a:r>
            <a:r>
              <a:rPr lang="en-US" sz="3600" dirty="0"/>
              <a:t>/WannaCry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r>
              <a:rPr lang="en-US" sz="2400" kern="0" dirty="0"/>
              <a:t>Trojan </a:t>
            </a:r>
          </a:p>
          <a:p>
            <a:pPr algn="just" eaLnBrk="1" hangingPunct="1"/>
            <a:r>
              <a:rPr lang="en-US" sz="2400" kern="0" dirty="0"/>
              <a:t>+ hiding extensions </a:t>
            </a:r>
          </a:p>
          <a:p>
            <a:pPr algn="just" eaLnBrk="1" hangingPunct="1"/>
            <a:r>
              <a:rPr lang="en-US" sz="2400" kern="0" dirty="0"/>
              <a:t>+ encryption </a:t>
            </a:r>
          </a:p>
          <a:p>
            <a:pPr algn="just" eaLnBrk="1" hangingPunct="1"/>
            <a:r>
              <a:rPr lang="en-US" sz="2400" kern="0" dirty="0"/>
              <a:t>+ ransomware </a:t>
            </a:r>
          </a:p>
          <a:p>
            <a:pPr algn="just" eaLnBrk="1" hangingPunct="1"/>
            <a:r>
              <a:rPr lang="en-US" sz="2400" kern="0" dirty="0"/>
              <a:t>= CryptoLocker</a:t>
            </a:r>
          </a:p>
          <a:p>
            <a:pPr lvl="1" algn="just" eaLnBrk="1" hangingPunct="1"/>
            <a:r>
              <a:rPr lang="en-US" sz="2000" kern="0" dirty="0"/>
              <a:t>It arrives via email as document.pdf.exe with this icon</a:t>
            </a:r>
          </a:p>
          <a:p>
            <a:pPr lvl="1" algn="just" eaLnBrk="1" hangingPunct="1"/>
            <a:r>
              <a:rPr lang="en-US" sz="2000" kern="0" dirty="0"/>
              <a:t>You believe it is a PDF and click on it</a:t>
            </a:r>
          </a:p>
          <a:p>
            <a:pPr lvl="1" algn="just" eaLnBrk="1" hangingPunct="1"/>
            <a:r>
              <a:rPr lang="en-US" sz="2000" kern="0" dirty="0"/>
              <a:t>It is instead a program and it runs</a:t>
            </a:r>
          </a:p>
          <a:p>
            <a:pPr lvl="1" algn="just" eaLnBrk="1" hangingPunct="1"/>
            <a:r>
              <a:rPr lang="en-US" sz="2000" kern="0" dirty="0"/>
              <a:t>It starts to encrypt all your documents</a:t>
            </a:r>
          </a:p>
          <a:p>
            <a:pPr lvl="1" algn="just" eaLnBrk="1" hangingPunct="1"/>
            <a:r>
              <a:rPr lang="en-US" sz="2000" kern="0" dirty="0"/>
              <a:t>When you realize it is too late!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4005064"/>
            <a:ext cx="586408" cy="6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09FF088-92F0-400C-A4E4-8CF64CCE35D7}" type="slidenum">
              <a:rPr lang="en-US" sz="1400" smtClean="0"/>
              <a:pPr eaLnBrk="1" hangingPunct="1"/>
              <a:t>4</a:t>
            </a:fld>
            <a:endParaRPr lang="en-US" sz="14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Virtualization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VMware at </a:t>
            </a:r>
            <a:r>
              <a:rPr lang="en-US" dirty="0" err="1"/>
              <a:t>unibz</a:t>
            </a:r>
            <a:endParaRPr lang="en-US" dirty="0"/>
          </a:p>
          <a:p>
            <a:pPr lvl="1" eaLnBrk="1" hangingPunct="1">
              <a:lnSpc>
                <a:spcPct val="80000"/>
              </a:lnSpc>
            </a:pPr>
            <a:r>
              <a:rPr lang="en-US" sz="2600" dirty="0">
                <a:hlinkClick r:id="rId2"/>
              </a:rPr>
              <a:t>https://desktop.scientificnet.org</a:t>
            </a:r>
            <a:endParaRPr lang="en-US" sz="2600" dirty="0"/>
          </a:p>
          <a:p>
            <a:pPr lvl="2" eaLnBrk="1" hangingPunct="1">
              <a:lnSpc>
                <a:spcPct val="80000"/>
              </a:lnSpc>
            </a:pPr>
            <a:r>
              <a:rPr lang="en-US" sz="2200" dirty="0"/>
              <a:t>it uses data from \\ubz01fst.unibz.it</a:t>
            </a:r>
          </a:p>
          <a:p>
            <a:pPr lvl="1" eaLnBrk="1" hangingPunct="1">
              <a:lnSpc>
                <a:spcPct val="80000"/>
              </a:lnSpc>
            </a:pPr>
            <a:endParaRPr lang="en-US" sz="2600" dirty="0"/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download the client on your device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200" dirty="0"/>
              <a:t>for old versions to enable access to local disks from</a:t>
            </a:r>
            <a:br>
              <a:rPr lang="en-GB" sz="2200" dirty="0"/>
            </a:br>
            <a:r>
              <a:rPr lang="en-GB" sz="2200" dirty="0"/>
              <a:t>Settings -&gt; Options Tab -&gt; Shared Folders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200" dirty="0">
                <a:solidFill>
                  <a:srgbClr val="00B050"/>
                </a:solidFill>
              </a:rPr>
              <a:t>Mac: Preferences -&gt; Sharing</a:t>
            </a:r>
            <a:endParaRPr lang="en-US" sz="2200" dirty="0">
              <a:solidFill>
                <a:srgbClr val="00B05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use it via web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/>
              <a:t>but cannot access your local disk</a:t>
            </a:r>
          </a:p>
        </p:txBody>
      </p:sp>
    </p:spTree>
    <p:extLst>
      <p:ext uri="{BB962C8B-B14F-4D97-AF65-F5344CB8AC3E}">
        <p14:creationId xmlns:p14="http://schemas.microsoft.com/office/powerpoint/2010/main" val="1378090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9467037-89B1-4ED0-8018-4D4C9F490133}" type="slidenum">
              <a:rPr lang="en-US" sz="1400" smtClean="0"/>
              <a:pPr eaLnBrk="1" hangingPunct="1"/>
              <a:t>40</a:t>
            </a:fld>
            <a:endParaRPr 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/>
              <a:t>CryptoLocker</a:t>
            </a:r>
            <a:r>
              <a:rPr lang="en-US" sz="3600" dirty="0"/>
              <a:t>/WannaCry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 eaLnBrk="1" hangingPunct="1"/>
            <a:r>
              <a:rPr lang="en-US" sz="2000" kern="0" dirty="0"/>
              <a:t>It asks you 400 USD (paid via anonymous vouchers or Bitcoin) to get the decryption keys</a:t>
            </a:r>
          </a:p>
          <a:p>
            <a:pPr lvl="1" algn="just" eaLnBrk="1" hangingPunct="1"/>
            <a:r>
              <a:rPr lang="en-US" sz="2000" kern="0" dirty="0"/>
              <a:t>Do you pay?</a:t>
            </a:r>
          </a:p>
          <a:p>
            <a:pPr algn="just" eaLnBrk="1" hangingPunct="1"/>
            <a:r>
              <a:rPr lang="en-US" sz="2400" kern="0" dirty="0"/>
              <a:t>In 6 months its creators earned between 3 and 27 millions USD</a:t>
            </a:r>
          </a:p>
          <a:p>
            <a:pPr algn="just" eaLnBrk="1" hangingPunct="1"/>
            <a:r>
              <a:rPr lang="en-US" sz="2400" kern="0" dirty="0"/>
              <a:t>A consortium of national police forces started to investigate and get the list of private keys</a:t>
            </a:r>
          </a:p>
          <a:p>
            <a:pPr algn="just" eaLnBrk="1" hangingPunct="1"/>
            <a:endParaRPr lang="en-US" sz="2400" kern="0" dirty="0"/>
          </a:p>
          <a:p>
            <a:pPr algn="just" eaLnBrk="1" hangingPunct="1"/>
            <a:r>
              <a:rPr lang="en-US" sz="2400" kern="0" dirty="0"/>
              <a:t>Several other clones have appeared</a:t>
            </a:r>
          </a:p>
        </p:txBody>
      </p:sp>
    </p:spTree>
    <p:extLst>
      <p:ext uri="{BB962C8B-B14F-4D97-AF65-F5344CB8AC3E}">
        <p14:creationId xmlns:p14="http://schemas.microsoft.com/office/powerpoint/2010/main" val="34848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9467037-89B1-4ED0-8018-4D4C9F490133}" type="slidenum">
              <a:rPr lang="en-US" sz="1400" smtClean="0"/>
              <a:pPr eaLnBrk="1" hangingPunct="1"/>
              <a:t>41</a:t>
            </a:fld>
            <a:endParaRPr 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Spam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381000" algn="just" eaLnBrk="1" hangingPunct="1">
              <a:defRPr/>
            </a:pPr>
            <a:r>
              <a:rPr lang="en-US" sz="2400" dirty="0"/>
              <a:t>“unsolicited” “unwanted” “bulk” email</a:t>
            </a:r>
          </a:p>
          <a:p>
            <a:pPr marL="857250" lvl="1" indent="-342900" eaLnBrk="1" hangingPunct="1">
              <a:defRPr/>
            </a:pPr>
            <a:r>
              <a:rPr lang="en-US" sz="2000" dirty="0"/>
              <a:t>Advertisement: gambling, pornographic websites, medicines, risky investments, software…</a:t>
            </a:r>
          </a:p>
          <a:p>
            <a:pPr marL="857250" lvl="1" indent="-342900" algn="just" eaLnBrk="1" hangingPunct="1">
              <a:defRPr/>
            </a:pPr>
            <a:r>
              <a:rPr lang="en-US" sz="2000"/>
              <a:t>Frauds</a:t>
            </a:r>
            <a:endParaRPr lang="en-US" sz="2000" dirty="0"/>
          </a:p>
          <a:p>
            <a:pPr marL="857250" lvl="1" indent="-342900" algn="just" eaLnBrk="1" hangingPunct="1">
              <a:defRPr/>
            </a:pPr>
            <a:r>
              <a:rPr lang="en-US" sz="2000" dirty="0"/>
              <a:t>Phishing</a:t>
            </a:r>
          </a:p>
          <a:p>
            <a:pPr marL="457200" algn="just" eaLnBrk="1" hangingPunct="1">
              <a:defRPr/>
            </a:pPr>
            <a:r>
              <a:rPr lang="en-US" sz="2400" dirty="0"/>
              <a:t>Sender is always counterfeited</a:t>
            </a:r>
          </a:p>
          <a:p>
            <a:pPr marL="457200" algn="just" eaLnBrk="1" hangingPunct="1">
              <a:defRPr/>
            </a:pPr>
            <a:r>
              <a:rPr lang="en-US" sz="2400" b="1" dirty="0">
                <a:solidFill>
                  <a:schemeClr val="hlink"/>
                </a:solidFill>
              </a:rPr>
              <a:t>Do not click on links! Do not answer!!!</a:t>
            </a:r>
          </a:p>
          <a:p>
            <a:pPr marL="457200" algn="just" eaLnBrk="1" hangingPunct="1">
              <a:defRPr/>
            </a:pPr>
            <a:r>
              <a:rPr lang="en-US" sz="2400" dirty="0"/>
              <a:t>Where do they get my email address?</a:t>
            </a:r>
          </a:p>
          <a:p>
            <a:pPr marL="457200" algn="just" eaLnBrk="1" hangingPunct="1">
              <a:defRPr/>
            </a:pPr>
            <a:r>
              <a:rPr lang="en-US" sz="2400" dirty="0"/>
              <a:t>Antispam and blacklists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98BF209-F32D-485B-9BBD-F4D16DA75251}" type="slidenum">
              <a:rPr lang="en-US" sz="1400" smtClean="0"/>
              <a:pPr eaLnBrk="1" hangingPunct="1"/>
              <a:t>42</a:t>
            </a:fld>
            <a:endParaRPr lang="en-US" sz="14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Phishing</a:t>
            </a:r>
          </a:p>
        </p:txBody>
      </p:sp>
      <p:pic>
        <p:nvPicPr>
          <p:cNvPr id="22534" name="Picture 5" descr="phishings per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65532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98BF209-F32D-485B-9BBD-F4D16DA75251}" type="slidenum">
              <a:rPr lang="en-US" sz="1400" smtClean="0"/>
              <a:pPr eaLnBrk="1" hangingPunct="1"/>
              <a:t>43</a:t>
            </a:fld>
            <a:endParaRPr lang="en-US" sz="14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Phishing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37308"/>
            <a:ext cx="5832648" cy="459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465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BD04D08-2CC5-4640-A843-173FEFC1ED0C}" type="slidenum">
              <a:rPr lang="en-US" sz="1400" smtClean="0"/>
              <a:pPr eaLnBrk="1" hangingPunct="1"/>
              <a:t>44</a:t>
            </a:fld>
            <a:endParaRPr lang="en-US" sz="14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Phishing example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n-lt"/>
              </a:rPr>
              <a:t>Billions of emails sent with very small cost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n-lt"/>
              </a:rPr>
              <a:t>Millions arrive to existing users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n-lt"/>
              </a:rPr>
              <a:t>Thousands of users read the email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n-lt"/>
              </a:rPr>
              <a:t>Some readers believe in the email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n-lt"/>
              </a:rPr>
              <a:t>Get some money from each user… more than initial cost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086D4CD-EC6C-4FA4-A435-23E8D322D1FE}" type="slidenum">
              <a:rPr lang="en-US" sz="1400" smtClean="0"/>
              <a:pPr eaLnBrk="1" hangingPunct="1"/>
              <a:t>45</a:t>
            </a:fld>
            <a:endParaRPr lang="en-US" sz="14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Safe navigating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457200" algn="just" eaLnBrk="1" hangingPunct="1"/>
            <a:r>
              <a:rPr lang="en-US" sz="2800" dirty="0"/>
              <a:t>Navigation security</a:t>
            </a:r>
          </a:p>
          <a:p>
            <a:pPr marL="895350" lvl="1" indent="-381000" algn="just" eaLnBrk="1" hangingPunct="1"/>
            <a:r>
              <a:rPr lang="en-US" sz="2400" dirty="0"/>
              <a:t>Phishing</a:t>
            </a:r>
          </a:p>
          <a:p>
            <a:pPr marL="895350" lvl="1" indent="-381000" algn="just" eaLnBrk="1" hangingPunct="1"/>
            <a:r>
              <a:rPr lang="en-US" sz="2400" dirty="0"/>
              <a:t>Viruses</a:t>
            </a:r>
          </a:p>
          <a:p>
            <a:pPr marL="1257300" lvl="2" indent="-342900" algn="just" eaLnBrk="1" hangingPunct="1"/>
            <a:r>
              <a:rPr lang="en-US" sz="2000" dirty="0"/>
              <a:t>Download </a:t>
            </a:r>
            <a:r>
              <a:rPr lang="en-US" sz="2000" dirty="0">
                <a:sym typeface="Wingdings" pitchFamily="2" charset="2"/>
              </a:rPr>
              <a:t> Save  Antivirus  Open</a:t>
            </a:r>
          </a:p>
          <a:p>
            <a:pPr marL="1257300" lvl="2" indent="-342900" algn="just" eaLnBrk="1" hangingPunct="1"/>
            <a:r>
              <a:rPr lang="en-US" sz="2000" dirty="0"/>
              <a:t>Avoid visiting and downloading from untrustworthy websites</a:t>
            </a:r>
          </a:p>
          <a:p>
            <a:pPr marL="1257300" lvl="2" indent="-342900" algn="just" eaLnBrk="1" hangingPunct="1"/>
            <a:r>
              <a:rPr lang="en-US" sz="2000" dirty="0"/>
              <a:t>Keep browser and </a:t>
            </a:r>
            <a:r>
              <a:rPr lang="en-US" sz="2000"/>
              <a:t>operating system up-to-date</a:t>
            </a:r>
            <a:endParaRPr lang="en-US" sz="2000" dirty="0"/>
          </a:p>
          <a:p>
            <a:pPr marL="895350" lvl="1" indent="-381000" algn="just" eaLnBrk="1" hangingPunct="1"/>
            <a:r>
              <a:rPr lang="en-US" sz="2400" dirty="0"/>
              <a:t>Intercept your data</a:t>
            </a:r>
          </a:p>
          <a:p>
            <a:pPr marL="1257300" lvl="2" indent="-342900" algn="just" eaLnBrk="1" hangingPunct="1"/>
            <a:r>
              <a:rPr lang="en-US" sz="2000" dirty="0"/>
              <a:t>Secure connection SSL: </a:t>
            </a:r>
            <a:r>
              <a:rPr lang="en-US" sz="2000" dirty="0" err="1"/>
              <a:t>httpS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FA155-CB89-48C5-8C6C-D61574981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6" t="9826"/>
          <a:stretch/>
        </p:blipFill>
        <p:spPr>
          <a:xfrm>
            <a:off x="5040530" y="5630625"/>
            <a:ext cx="3591000" cy="403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3B5A3D-7ED5-48DD-83E3-926FEB06D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14"/>
          <a:stretch/>
        </p:blipFill>
        <p:spPr>
          <a:xfrm>
            <a:off x="1562758" y="5617258"/>
            <a:ext cx="324036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086D4CD-EC6C-4FA4-A435-23E8D322D1FE}" type="slidenum">
              <a:rPr lang="en-US" sz="1400" smtClean="0"/>
              <a:pPr eaLnBrk="1" hangingPunct="1"/>
              <a:t>46</a:t>
            </a:fld>
            <a:endParaRPr lang="en-US" sz="14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Fake news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3533328" cy="4114800"/>
          </a:xfrm>
        </p:spPr>
        <p:txBody>
          <a:bodyPr/>
          <a:lstStyle/>
          <a:p>
            <a:pPr marL="514350" indent="-457200" eaLnBrk="1" hangingPunct="1"/>
            <a:r>
              <a:rPr lang="en-US" sz="2800" dirty="0"/>
              <a:t>Originally only funny little stories</a:t>
            </a:r>
          </a:p>
          <a:p>
            <a:pPr marL="514350" indent="-457200" eaLnBrk="1" hangingPunct="1"/>
            <a:r>
              <a:rPr lang="en-US" sz="2800" dirty="0"/>
              <a:t>Now source of income through advertisement banners </a:t>
            </a:r>
          </a:p>
          <a:p>
            <a:pPr marL="514350" indent="-457200" eaLnBrk="1" hangingPunct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8B98DE-09C4-4043-8641-903433D1CA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25626"/>
            <a:ext cx="3457384" cy="361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72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086D4CD-EC6C-4FA4-A435-23E8D322D1FE}" type="slidenum">
              <a:rPr lang="en-US" sz="1400" smtClean="0"/>
              <a:pPr eaLnBrk="1" hangingPunct="1"/>
              <a:t>47</a:t>
            </a:fld>
            <a:endParaRPr lang="en-US" sz="14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Attacks from outside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457200" algn="just" eaLnBrk="1" hangingPunct="1"/>
            <a:r>
              <a:rPr lang="en-US" dirty="0"/>
              <a:t>Distributed Denial of </a:t>
            </a:r>
            <a:r>
              <a:rPr lang="en-US"/>
              <a:t>Service DDoS</a:t>
            </a:r>
            <a:endParaRPr lang="en-US" dirty="0"/>
          </a:p>
          <a:p>
            <a:pPr marL="914400" lvl="1" indent="-457200" algn="just" eaLnBrk="1" hangingPunct="1"/>
            <a:r>
              <a:rPr lang="en-US" dirty="0"/>
              <a:t>zombie computers</a:t>
            </a:r>
          </a:p>
          <a:p>
            <a:pPr marL="495300" indent="-381000" algn="just" eaLnBrk="1" hangingPunct="1"/>
            <a:r>
              <a:rPr lang="en-US" dirty="0"/>
              <a:t>Firewall</a:t>
            </a:r>
          </a:p>
          <a:p>
            <a:pPr lvl="1"/>
            <a:r>
              <a:rPr lang="en-US" sz="2400" dirty="0"/>
              <a:t>which internal program</a:t>
            </a:r>
            <a:endParaRPr lang="it-IT" sz="2400" dirty="0"/>
          </a:p>
          <a:p>
            <a:pPr lvl="1"/>
            <a:r>
              <a:rPr lang="en-US" sz="2400" dirty="0"/>
              <a:t>which external address</a:t>
            </a:r>
            <a:endParaRPr lang="it-IT" sz="2400" dirty="0"/>
          </a:p>
          <a:p>
            <a:pPr lvl="1"/>
            <a:r>
              <a:rPr lang="en-US" sz="2400" dirty="0"/>
              <a:t>what amount of traffic</a:t>
            </a:r>
            <a:endParaRPr lang="it-IT" sz="2400" dirty="0"/>
          </a:p>
          <a:p>
            <a:pPr lvl="1"/>
            <a:r>
              <a:rPr lang="en-US" sz="2400" dirty="0"/>
              <a:t>which kind of data</a:t>
            </a:r>
          </a:p>
          <a:p>
            <a:r>
              <a:rPr lang="en-US" dirty="0"/>
              <a:t>Windows 10 Firewall</a:t>
            </a:r>
            <a:endParaRPr lang="it-IT" dirty="0"/>
          </a:p>
          <a:p>
            <a:pPr marL="895350" lvl="1" indent="-381000" algn="just" eaLnBrk="1" hangingPunct="1"/>
            <a:endParaRPr lang="en-US" sz="2400" dirty="0"/>
          </a:p>
          <a:p>
            <a:pPr marL="895350" lvl="1" indent="-381000" algn="just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5930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9E6F59D-17E3-43D2-8A29-39C13E983601}" type="slidenum">
              <a:rPr lang="en-US" sz="1400" smtClean="0"/>
              <a:pPr eaLnBrk="1" hangingPunct="1"/>
              <a:t>48</a:t>
            </a:fld>
            <a:endParaRPr lang="en-US" sz="14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Backup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/>
              <a:t>Why backup?</a:t>
            </a:r>
          </a:p>
          <a:p>
            <a:pPr lvl="1" algn="just" eaLnBrk="1" hangingPunct="1">
              <a:lnSpc>
                <a:spcPct val="80000"/>
              </a:lnSpc>
            </a:pPr>
            <a:endParaRPr lang="en-US" sz="2000"/>
          </a:p>
          <a:p>
            <a:pPr lvl="1" algn="just" eaLnBrk="1" hangingPunct="1">
              <a:lnSpc>
                <a:spcPct val="80000"/>
              </a:lnSpc>
            </a:pPr>
            <a:endParaRPr lang="en-US" sz="2000"/>
          </a:p>
          <a:p>
            <a:pPr lvl="1" algn="just" eaLnBrk="1" hangingPunct="1">
              <a:lnSpc>
                <a:spcPct val="80000"/>
              </a:lnSpc>
            </a:pPr>
            <a:endParaRPr lang="en-US" sz="2000"/>
          </a:p>
          <a:p>
            <a:pPr lvl="1" algn="just" eaLnBrk="1" hangingPunct="1">
              <a:lnSpc>
                <a:spcPct val="80000"/>
              </a:lnSpc>
            </a:pPr>
            <a:endParaRPr lang="en-US" sz="2000"/>
          </a:p>
          <a:p>
            <a:pPr lvl="1" algn="just" eaLnBrk="1" hangingPunct="1">
              <a:lnSpc>
                <a:spcPct val="80000"/>
              </a:lnSpc>
            </a:pPr>
            <a:endParaRPr lang="en-US" sz="2000"/>
          </a:p>
          <a:p>
            <a:pPr lvl="1" algn="just" eaLnBrk="1" hangingPunct="1">
              <a:lnSpc>
                <a:spcPct val="80000"/>
              </a:lnSpc>
            </a:pPr>
            <a:endParaRPr lang="en-US" sz="2000"/>
          </a:p>
          <a:p>
            <a:pPr lvl="1" algn="just" eaLnBrk="1" hangingPunct="1">
              <a:lnSpc>
                <a:spcPct val="80000"/>
              </a:lnSpc>
            </a:pPr>
            <a:endParaRPr lang="en-US" sz="2000"/>
          </a:p>
          <a:p>
            <a:pPr lvl="1" algn="just" eaLnBrk="1" hangingPunct="1">
              <a:lnSpc>
                <a:spcPct val="80000"/>
              </a:lnSpc>
            </a:pPr>
            <a:endParaRPr lang="en-US" sz="2000"/>
          </a:p>
          <a:p>
            <a:pPr lvl="1" algn="just" eaLnBrk="1" hangingPunct="1">
              <a:lnSpc>
                <a:spcPct val="80000"/>
              </a:lnSpc>
            </a:pPr>
            <a:endParaRPr lang="en-US" sz="2000"/>
          </a:p>
          <a:p>
            <a:pPr lvl="1" algn="just" eaLnBrk="1" hangingPunct="1">
              <a:lnSpc>
                <a:spcPct val="80000"/>
              </a:lnSpc>
            </a:pPr>
            <a:endParaRPr lang="en-US" sz="2000"/>
          </a:p>
          <a:p>
            <a:pPr lvl="1" algn="just" eaLnBrk="1" hangingPunct="1">
              <a:lnSpc>
                <a:spcPct val="80000"/>
              </a:lnSpc>
            </a:pPr>
            <a:endParaRPr lang="en-US" sz="2000"/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100"/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100"/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100"/>
              <a:t>Source: </a:t>
            </a:r>
            <a:r>
              <a:rPr lang="en-US" sz="1100" i="1"/>
              <a:t>The Cost of Lost Data. The importance of investing in that “ounce of prevention” </a:t>
            </a:r>
            <a:r>
              <a:rPr lang="en-US" sz="1100"/>
              <a:t>by David M. Smith</a:t>
            </a:r>
          </a:p>
          <a:p>
            <a:pPr lvl="1" algn="just" eaLnBrk="1" hangingPunct="1">
              <a:lnSpc>
                <a:spcPct val="80000"/>
              </a:lnSpc>
            </a:pPr>
            <a:endParaRPr lang="en-US" sz="2000"/>
          </a:p>
          <a:p>
            <a:pPr lvl="1" algn="just" eaLnBrk="1" hangingPunct="1">
              <a:lnSpc>
                <a:spcPct val="80000"/>
              </a:lnSpc>
            </a:pPr>
            <a:endParaRPr lang="en-US" sz="2000"/>
          </a:p>
          <a:p>
            <a:pPr lvl="1" algn="just" eaLnBrk="1" hangingPunct="1">
              <a:lnSpc>
                <a:spcPct val="80000"/>
              </a:lnSpc>
            </a:pPr>
            <a:endParaRPr lang="en-US" sz="2000"/>
          </a:p>
          <a:p>
            <a:pPr lvl="2" algn="just" eaLnBrk="1" hangingPunct="1">
              <a:lnSpc>
                <a:spcPct val="80000"/>
              </a:lnSpc>
            </a:pPr>
            <a:endParaRPr lang="en-US" sz="1800"/>
          </a:p>
          <a:p>
            <a:pPr lvl="2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 lvl="2" algn="just" eaLnBrk="1" hangingPunct="1">
              <a:lnSpc>
                <a:spcPct val="80000"/>
              </a:lnSpc>
            </a:pPr>
            <a:endParaRPr lang="en-US" sz="1800"/>
          </a:p>
        </p:txBody>
      </p:sp>
      <p:graphicFrame>
        <p:nvGraphicFramePr>
          <p:cNvPr id="10" name="Chart 9"/>
          <p:cNvGraphicFramePr/>
          <p:nvPr/>
        </p:nvGraphicFramePr>
        <p:xfrm>
          <a:off x="1187624" y="2852936"/>
          <a:ext cx="72728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EADB5F2-DE6F-4053-916F-81AA5B9F4873}" type="slidenum">
              <a:rPr lang="en-US" sz="1400" smtClean="0"/>
              <a:pPr eaLnBrk="1" hangingPunct="1"/>
              <a:t>49</a:t>
            </a:fld>
            <a:endParaRPr lang="en-US" sz="14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Backup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dirty="0"/>
              <a:t>What to backup?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Your data files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400" dirty="0"/>
              <a:t>emails, contacts, calendar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400" dirty="0"/>
              <a:t>Program configuration files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400" dirty="0"/>
              <a:t>Difficult-to-find stuff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dirty="0"/>
              <a:t>Where to backup?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400" dirty="0"/>
              <a:t>another hard disk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400" dirty="0"/>
              <a:t>online backup systems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it-IT" sz="1800" dirty="0" err="1"/>
              <a:t>Dropbox</a:t>
            </a:r>
            <a:r>
              <a:rPr lang="it-IT" sz="1800" dirty="0"/>
              <a:t>, Google Drive, Microsoft </a:t>
            </a:r>
            <a:r>
              <a:rPr lang="it-IT" sz="1800" dirty="0" err="1"/>
              <a:t>OneDrive</a:t>
            </a:r>
            <a:r>
              <a:rPr lang="it-IT" sz="1800" dirty="0"/>
              <a:t>, </a:t>
            </a:r>
            <a:r>
              <a:rPr lang="it-IT" sz="1800" dirty="0" err="1"/>
              <a:t>iCloud</a:t>
            </a:r>
            <a:r>
              <a:rPr lang="it-IT" sz="1800" dirty="0"/>
              <a:t>, Box, Amazon Drive</a:t>
            </a:r>
            <a:endParaRPr lang="en-US" sz="1800" dirty="0"/>
          </a:p>
          <a:p>
            <a:pPr lvl="1" algn="just" eaLnBrk="1" hangingPunct="1">
              <a:lnSpc>
                <a:spcPct val="80000"/>
              </a:lnSpc>
            </a:pPr>
            <a:r>
              <a:rPr lang="en-US" sz="2400" dirty="0"/>
              <a:t>RAID techniques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09FF088-92F0-400C-A4E4-8CF64CCE35D7}" type="slidenum">
              <a:rPr lang="en-US" sz="1400" smtClean="0"/>
              <a:pPr eaLnBrk="1" hangingPunct="1"/>
              <a:t>5</a:t>
            </a:fld>
            <a:endParaRPr lang="en-US" sz="14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Virtualization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Virtual Machine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another operating system running on the same computer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use different operating systems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duplicate your VM, test bad things and then easily reset everything</a:t>
            </a:r>
          </a:p>
          <a:p>
            <a:pPr lvl="2" eaLnBrk="1" hangingPunct="1">
              <a:lnSpc>
                <a:spcPct val="80000"/>
              </a:lnSpc>
            </a:pPr>
            <a:endParaRPr lang="en-US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Windows: Hyper-V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Mac: VirtualBox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get Windows and Office from </a:t>
            </a:r>
            <a:r>
              <a:rPr lang="en-US" dirty="0">
                <a:hlinkClick r:id="rId2"/>
              </a:rPr>
              <a:t>http://knowledge.scientificnet.org/software</a:t>
            </a:r>
            <a:endParaRPr lang="en-US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849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CD7F7C4-C3F3-4B4E-8139-A72B2F25C451}" type="slidenum">
              <a:rPr lang="en-US" sz="1400" smtClean="0"/>
              <a:pPr eaLnBrk="1" hangingPunct="1"/>
              <a:t>50</a:t>
            </a:fld>
            <a:endParaRPr lang="en-US" sz="14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RAID – Redundant Array of Independent Disks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 dirty="0"/>
              <a:t>RAID 0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000" dirty="0"/>
              <a:t>2 disks, fast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dirty="0"/>
              <a:t>RAID 1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000" dirty="0"/>
              <a:t>2 disks but space as for 1, safe vs crash, 24h service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000" dirty="0"/>
              <a:t>Most common solution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 dirty="0"/>
              <a:t>RAID 10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000" dirty="0"/>
              <a:t>4 disks but space as for 2, fast, safe vs crash , 24h service</a:t>
            </a:r>
          </a:p>
          <a:p>
            <a:pPr algn="just" eaLnBrk="1" hangingPunct="1">
              <a:lnSpc>
                <a:spcPct val="80000"/>
              </a:lnSpc>
            </a:pPr>
            <a:endParaRPr lang="en-US" sz="2400" dirty="0"/>
          </a:p>
          <a:p>
            <a:pPr algn="just" eaLnBrk="1" hangingPunct="1">
              <a:lnSpc>
                <a:spcPct val="80000"/>
              </a:lnSpc>
            </a:pPr>
            <a:endParaRPr lang="en-US" sz="2400"/>
          </a:p>
          <a:p>
            <a:pPr algn="just" eaLnBrk="1" hangingPunct="1">
              <a:lnSpc>
                <a:spcPct val="80000"/>
              </a:lnSpc>
            </a:pPr>
            <a:r>
              <a:rPr lang="en-US" sz="2400"/>
              <a:t>None </a:t>
            </a:r>
            <a:r>
              <a:rPr lang="en-US" sz="2400" dirty="0"/>
              <a:t>of these techniques is safe versus viruses or human errors!</a:t>
            </a:r>
          </a:p>
          <a:p>
            <a:pPr algn="just" eaLnBrk="1" hangingPunct="1"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CFD4D5B-C158-44A8-8095-D42F8C2A86D3}" type="slidenum">
              <a:rPr lang="en-US" sz="1400" smtClean="0"/>
              <a:pPr eaLnBrk="1" hangingPunct="1"/>
              <a:t>51</a:t>
            </a:fld>
            <a:endParaRPr lang="en-US" sz="14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RAID 1</a:t>
            </a: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909763"/>
            <a:ext cx="772953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C387E84-64C3-4E42-A196-7DD67B2EC83A}" type="slidenum">
              <a:rPr lang="en-US" sz="1400" smtClean="0"/>
              <a:pPr eaLnBrk="1" hangingPunct="1"/>
              <a:t>52</a:t>
            </a:fld>
            <a:endParaRPr lang="en-US" sz="14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RAID 0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57388"/>
            <a:ext cx="774541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F7DD24C-A051-450E-935F-1D1990BB350C}" type="slidenum">
              <a:rPr lang="en-US" sz="1400" smtClean="0"/>
              <a:pPr eaLnBrk="1" hangingPunct="1"/>
              <a:t>53</a:t>
            </a:fld>
            <a:endParaRPr lang="en-US" sz="14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RAID 10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928813"/>
            <a:ext cx="47117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39775B9-E250-4213-8E2D-B58AD20612A6}" type="slidenum">
              <a:rPr lang="en-US" sz="1400" smtClean="0"/>
              <a:pPr eaLnBrk="1" hangingPunct="1"/>
              <a:t>6</a:t>
            </a:fld>
            <a:endParaRPr 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Transfer speed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Network areas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Local Area Network (LAN, Intranet)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Wide Area Network (WAN, Internet)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Virtual Private Network (VPN)</a:t>
            </a:r>
          </a:p>
          <a:p>
            <a:pPr eaLnBrk="1" hangingPunct="1">
              <a:lnSpc>
                <a:spcPct val="90000"/>
              </a:lnSpc>
            </a:pPr>
            <a:endParaRPr lang="en-US" sz="2600" dirty="0"/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Speed in “bits per second” (bps)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Ethernet 10 Mbps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Fast Ethernet 100 Mbps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Gigabit Ethernet 1 Gbps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Wireless up to 300 </a:t>
            </a:r>
            <a:r>
              <a:rPr lang="en-US" sz="2400" dirty="0"/>
              <a:t>Mbps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7AAC86-0A70-4300-B342-D38994AE57AF}" type="slidenum">
              <a:rPr lang="en-US" sz="1400" smtClean="0"/>
              <a:pPr eaLnBrk="1" hangingPunct="1"/>
              <a:t>7</a:t>
            </a:fld>
            <a:endParaRPr lang="en-US" sz="14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World Wide Web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0755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WWW is </a:t>
            </a:r>
            <a:r>
              <a:rPr lang="en-US" sz="2800" b="1" dirty="0"/>
              <a:t>a part </a:t>
            </a:r>
            <a:r>
              <a:rPr lang="en-US" sz="2800" dirty="0"/>
              <a:t>of the Internet organized in hypertexts and accessible using a browser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Other things going on </a:t>
            </a:r>
            <a:r>
              <a:rPr lang="en-US" sz="2800" dirty="0" err="1"/>
              <a:t>on</a:t>
            </a:r>
            <a:r>
              <a:rPr lang="en-US" sz="2800" dirty="0"/>
              <a:t> the Internet 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emails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files transfer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chat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computer to computer communications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…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638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7AAC86-0A70-4300-B342-D38994AE57AF}" type="slidenum">
              <a:rPr lang="en-US" sz="1400" smtClean="0"/>
              <a:pPr eaLnBrk="1" hangingPunct="1"/>
              <a:t>8</a:t>
            </a:fld>
            <a:endParaRPr lang="en-US" sz="14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Communication programs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298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Web browser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1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100" dirty="0"/>
              <a:t>gs.statcounter.com</a:t>
            </a:r>
            <a:endParaRPr lang="de-DE" sz="1100" dirty="0"/>
          </a:p>
          <a:p>
            <a:pPr lvl="2" eaLnBrk="1" hangingPunct="1"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CACAC-B77E-4EE2-962C-213581F5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0930"/>
            <a:ext cx="9144000" cy="38961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7AAC86-0A70-4300-B342-D38994AE57AF}" type="slidenum">
              <a:rPr lang="en-US" sz="1400" smtClean="0"/>
              <a:pPr eaLnBrk="1" hangingPunct="1"/>
              <a:t>9</a:t>
            </a:fld>
            <a:endParaRPr lang="en-US" sz="14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Invisible Web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0755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Deep web: w</a:t>
            </a:r>
            <a:r>
              <a:rPr lang="en-US" sz="2400" dirty="0"/>
              <a:t>eb pages which are not linked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personal 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reserved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payment 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Pages are not indexed by search engines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Dark web: web pages not accessible using a standard browser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Tor browser: user and website </a:t>
            </a:r>
            <a:r>
              <a:rPr lang="en-US" sz="2400"/>
              <a:t>are anonymous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drugs, identities, child pornography, weapons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journalists and libertarian activists</a:t>
            </a:r>
          </a:p>
        </p:txBody>
      </p:sp>
    </p:spTree>
    <p:extLst>
      <p:ext uri="{BB962C8B-B14F-4D97-AF65-F5344CB8AC3E}">
        <p14:creationId xmlns:p14="http://schemas.microsoft.com/office/powerpoint/2010/main" val="3337602499"/>
      </p:ext>
    </p:extLst>
  </p:cSld>
  <p:clrMapOvr>
    <a:masterClrMapping/>
  </p:clrMapOvr>
</p:sld>
</file>

<file path=ppt/theme/theme1.xml><?xml version="1.0" encoding="utf-8"?>
<a:theme xmlns:a="http://schemas.openxmlformats.org/drawingml/2006/main" name="Sfumature">
  <a:themeElements>
    <a:clrScheme name="Sfumatur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fumature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Sfumature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2107</Words>
  <Application>Microsoft Office PowerPoint</Application>
  <PresentationFormat>On-screen Show (4:3)</PresentationFormat>
  <Paragraphs>613</Paragraphs>
  <Slides>53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Tahoma</vt:lpstr>
      <vt:lpstr>Times New Roman</vt:lpstr>
      <vt:lpstr>Wingdings</vt:lpstr>
      <vt:lpstr>Sfumature</vt:lpstr>
      <vt:lpstr>Computer networks</vt:lpstr>
      <vt:lpstr>Computer networks</vt:lpstr>
      <vt:lpstr>Virtualization</vt:lpstr>
      <vt:lpstr>Virtualization</vt:lpstr>
      <vt:lpstr>Virtualization</vt:lpstr>
      <vt:lpstr>Transfer speed</vt:lpstr>
      <vt:lpstr>World Wide Web</vt:lpstr>
      <vt:lpstr>Communication programs</vt:lpstr>
      <vt:lpstr>Invisible Web</vt:lpstr>
      <vt:lpstr>Posta Elettronica Certificata – PEC</vt:lpstr>
      <vt:lpstr>Posta Elettronica Certificata – PEC</vt:lpstr>
      <vt:lpstr>Search engines</vt:lpstr>
      <vt:lpstr>Slow connections</vt:lpstr>
      <vt:lpstr>Broadband connections</vt:lpstr>
      <vt:lpstr>GDPR 679/2016 on personal data</vt:lpstr>
      <vt:lpstr>Cryptography</vt:lpstr>
      <vt:lpstr>PowerPoint Presentation</vt:lpstr>
      <vt:lpstr>PowerPoint Presentation</vt:lpstr>
      <vt:lpstr>PowerPoint Presentation</vt:lpstr>
      <vt:lpstr>Cryptography for information transmission</vt:lpstr>
      <vt:lpstr>Cryptography for data storage</vt:lpstr>
      <vt:lpstr>Digital signature</vt:lpstr>
      <vt:lpstr>PowerPoint Presentation</vt:lpstr>
      <vt:lpstr>Digital signature</vt:lpstr>
      <vt:lpstr>Digital signature</vt:lpstr>
      <vt:lpstr>Comparison with handwritten signature</vt:lpstr>
      <vt:lpstr>Electronic vs digital signature</vt:lpstr>
      <vt:lpstr>Passwords</vt:lpstr>
      <vt:lpstr>Passwords</vt:lpstr>
      <vt:lpstr>Passwords</vt:lpstr>
      <vt:lpstr>Passwords</vt:lpstr>
      <vt:lpstr>Remembering passwords</vt:lpstr>
      <vt:lpstr>Alternative to password</vt:lpstr>
      <vt:lpstr>Two-factors authentication</vt:lpstr>
      <vt:lpstr>Viruses</vt:lpstr>
      <vt:lpstr>Viruses</vt:lpstr>
      <vt:lpstr>Types of viruses</vt:lpstr>
      <vt:lpstr>Ransomware</vt:lpstr>
      <vt:lpstr>CryptoLocker/WannaCry</vt:lpstr>
      <vt:lpstr>CryptoLocker/WannaCry</vt:lpstr>
      <vt:lpstr>Spam</vt:lpstr>
      <vt:lpstr>Phishing</vt:lpstr>
      <vt:lpstr>Phishing</vt:lpstr>
      <vt:lpstr>Phishing example</vt:lpstr>
      <vt:lpstr>Safe navigating</vt:lpstr>
      <vt:lpstr>Fake news</vt:lpstr>
      <vt:lpstr>Attacks from outside</vt:lpstr>
      <vt:lpstr>Backup</vt:lpstr>
      <vt:lpstr>Backup</vt:lpstr>
      <vt:lpstr>RAID – Redundant Array of Independent Disks</vt:lpstr>
      <vt:lpstr>RAID 1</vt:lpstr>
      <vt:lpstr>RAID 0</vt:lpstr>
      <vt:lpstr>RAID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Paolo Coletti</dc:creator>
  <cp:lastModifiedBy>Coletti Paolo</cp:lastModifiedBy>
  <cp:revision>878</cp:revision>
  <cp:lastPrinted>1601-01-01T00:00:00Z</cp:lastPrinted>
  <dcterms:created xsi:type="dcterms:W3CDTF">2005-02-10T10:33:28Z</dcterms:created>
  <dcterms:modified xsi:type="dcterms:W3CDTF">2021-01-07T15:17:50Z</dcterms:modified>
</cp:coreProperties>
</file>