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873" r:id="rId2"/>
    <p:sldMasterId id="2147483981" r:id="rId3"/>
  </p:sldMasterIdLst>
  <p:notesMasterIdLst>
    <p:notesMasterId r:id="rId13"/>
  </p:notesMasterIdLst>
  <p:handoutMasterIdLst>
    <p:handoutMasterId r:id="rId14"/>
  </p:handoutMasterIdLst>
  <p:sldIdLst>
    <p:sldId id="312" r:id="rId4"/>
    <p:sldId id="313" r:id="rId5"/>
    <p:sldId id="337" r:id="rId6"/>
    <p:sldId id="339" r:id="rId7"/>
    <p:sldId id="340" r:id="rId8"/>
    <p:sldId id="343" r:id="rId9"/>
    <p:sldId id="342" r:id="rId10"/>
    <p:sldId id="335" r:id="rId11"/>
    <p:sldId id="336"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4" autoAdjust="0"/>
    <p:restoredTop sz="73124" autoAdjust="0"/>
  </p:normalViewPr>
  <p:slideViewPr>
    <p:cSldViewPr>
      <p:cViewPr>
        <p:scale>
          <a:sx n="75" d="100"/>
          <a:sy n="75" d="100"/>
        </p:scale>
        <p:origin x="-1890" y="360"/>
      </p:cViewPr>
      <p:guideLst>
        <p:guide orient="horz" pos="2160"/>
        <p:guide pos="2880"/>
      </p:guideLst>
    </p:cSldViewPr>
  </p:slideViewPr>
  <p:outlineViewPr>
    <p:cViewPr>
      <p:scale>
        <a:sx n="33" d="100"/>
        <a:sy n="33" d="100"/>
      </p:scale>
      <p:origin x="42" y="2310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1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034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034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034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36658A7-5080-441C-A1B4-722FF09DC2E1}" type="slidenum">
              <a:rPr lang="en-US"/>
              <a:pPr>
                <a:defRPr/>
              </a:pPr>
              <a:t>‹#›</a:t>
            </a:fld>
            <a:endParaRPr lang="en-US"/>
          </a:p>
        </p:txBody>
      </p:sp>
    </p:spTree>
    <p:extLst>
      <p:ext uri="{BB962C8B-B14F-4D97-AF65-F5344CB8AC3E}">
        <p14:creationId xmlns:p14="http://schemas.microsoft.com/office/powerpoint/2010/main" val="2459249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it-IT"/>
          </a:p>
        </p:txBody>
      </p:sp>
      <p:sp>
        <p:nvSpPr>
          <p:cNvPr id="962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it-IT"/>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962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it-IT"/>
          </a:p>
        </p:txBody>
      </p:sp>
      <p:sp>
        <p:nvSpPr>
          <p:cNvPr id="962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48F3F6F-7C39-4615-A35E-866065093DC7}" type="slidenum">
              <a:rPr lang="it-IT"/>
              <a:pPr>
                <a:defRPr/>
              </a:pPr>
              <a:t>‹#›</a:t>
            </a:fld>
            <a:endParaRPr lang="it-IT"/>
          </a:p>
        </p:txBody>
      </p:sp>
    </p:spTree>
    <p:extLst>
      <p:ext uri="{BB962C8B-B14F-4D97-AF65-F5344CB8AC3E}">
        <p14:creationId xmlns:p14="http://schemas.microsoft.com/office/powerpoint/2010/main" val="3666784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
        <p:nvSpPr>
          <p:cNvPr id="4" name="Slide Number Placeholder 3"/>
          <p:cNvSpPr>
            <a:spLocks noGrp="1"/>
          </p:cNvSpPr>
          <p:nvPr>
            <p:ph type="sldNum" sz="quarter" idx="5"/>
          </p:nvPr>
        </p:nvSpPr>
        <p:spPr/>
        <p:txBody>
          <a:bodyPr/>
          <a:lstStyle/>
          <a:p>
            <a:pPr>
              <a:defRPr/>
            </a:pPr>
            <a:fld id="{1865193A-049F-4682-8C93-FB96469981BC}" type="slidenum">
              <a:rPr lang="it-IT" smtClean="0"/>
              <a:pPr>
                <a:defRPr/>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
        <p:nvSpPr>
          <p:cNvPr id="4" name="Slide Number Placeholder 3"/>
          <p:cNvSpPr>
            <a:spLocks noGrp="1"/>
          </p:cNvSpPr>
          <p:nvPr>
            <p:ph type="sldNum" sz="quarter" idx="5"/>
          </p:nvPr>
        </p:nvSpPr>
        <p:spPr/>
        <p:txBody>
          <a:bodyPr/>
          <a:lstStyle/>
          <a:p>
            <a:pPr>
              <a:defRPr/>
            </a:pPr>
            <a:fld id="{9D4B22BA-814F-4B1D-814A-392CB4099D9C}" type="slidenum">
              <a:rPr lang="it-IT" smtClean="0"/>
              <a:pPr>
                <a:defRPr/>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
        <p:nvSpPr>
          <p:cNvPr id="4" name="Slide Number Placeholder 3"/>
          <p:cNvSpPr>
            <a:spLocks noGrp="1"/>
          </p:cNvSpPr>
          <p:nvPr>
            <p:ph type="sldNum" sz="quarter" idx="5"/>
          </p:nvPr>
        </p:nvSpPr>
        <p:spPr/>
        <p:txBody>
          <a:bodyPr/>
          <a:lstStyle/>
          <a:p>
            <a:pPr>
              <a:defRPr/>
            </a:pPr>
            <a:fld id="{D692294C-FF07-4406-A83D-36BA3FDD2333}" type="slidenum">
              <a:rPr lang="it-IT" smtClean="0"/>
              <a:pPr>
                <a:defRPr/>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
        <p:nvSpPr>
          <p:cNvPr id="4" name="Slide Number Placeholder 3"/>
          <p:cNvSpPr>
            <a:spLocks noGrp="1"/>
          </p:cNvSpPr>
          <p:nvPr>
            <p:ph type="sldNum" sz="quarter" idx="5"/>
          </p:nvPr>
        </p:nvSpPr>
        <p:spPr/>
        <p:txBody>
          <a:bodyPr/>
          <a:lstStyle/>
          <a:p>
            <a:pPr>
              <a:defRPr/>
            </a:pPr>
            <a:fld id="{D692294C-FF07-4406-A83D-36BA3FDD2333}" type="slidenum">
              <a:rPr lang="it-IT" smtClean="0"/>
              <a:pPr>
                <a:defRPr/>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dirty="0" smtClean="0"/>
          </a:p>
        </p:txBody>
      </p:sp>
      <p:sp>
        <p:nvSpPr>
          <p:cNvPr id="4" name="Slide Number Placeholder 3"/>
          <p:cNvSpPr>
            <a:spLocks noGrp="1"/>
          </p:cNvSpPr>
          <p:nvPr>
            <p:ph type="sldNum" sz="quarter" idx="5"/>
          </p:nvPr>
        </p:nvSpPr>
        <p:spPr/>
        <p:txBody>
          <a:bodyPr/>
          <a:lstStyle/>
          <a:p>
            <a:pPr>
              <a:defRPr/>
            </a:pPr>
            <a:fld id="{906A935E-DB0C-493F-9508-9FF84C978C43}" type="slidenum">
              <a:rPr lang="it-IT" smtClean="0"/>
              <a:pPr>
                <a:defRPr/>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dirty="0" smtClean="0"/>
          </a:p>
        </p:txBody>
      </p:sp>
      <p:sp>
        <p:nvSpPr>
          <p:cNvPr id="4" name="Slide Number Placeholder 3"/>
          <p:cNvSpPr>
            <a:spLocks noGrp="1"/>
          </p:cNvSpPr>
          <p:nvPr>
            <p:ph type="sldNum" sz="quarter" idx="5"/>
          </p:nvPr>
        </p:nvSpPr>
        <p:spPr/>
        <p:txBody>
          <a:bodyPr/>
          <a:lstStyle/>
          <a:p>
            <a:pPr>
              <a:defRPr/>
            </a:pPr>
            <a:fld id="{906A935E-DB0C-493F-9508-9FF84C978C43}" type="slidenum">
              <a:rPr lang="it-IT" smtClean="0"/>
              <a:pPr>
                <a:defRPr/>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
        <p:nvSpPr>
          <p:cNvPr id="4" name="Slide Number Placeholder 3"/>
          <p:cNvSpPr>
            <a:spLocks noGrp="1"/>
          </p:cNvSpPr>
          <p:nvPr>
            <p:ph type="sldNum" sz="quarter" idx="5"/>
          </p:nvPr>
        </p:nvSpPr>
        <p:spPr/>
        <p:txBody>
          <a:bodyPr/>
          <a:lstStyle/>
          <a:p>
            <a:pPr>
              <a:defRPr/>
            </a:pPr>
            <a:fld id="{906A935E-DB0C-493F-9508-9FF84C978C43}" type="slidenum">
              <a:rPr lang="it-IT" smtClean="0"/>
              <a:pPr>
                <a:defRPr/>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
        <p:nvSpPr>
          <p:cNvPr id="4" name="Slide Number Placeholder 3"/>
          <p:cNvSpPr>
            <a:spLocks noGrp="1"/>
          </p:cNvSpPr>
          <p:nvPr>
            <p:ph type="sldNum" sz="quarter" idx="5"/>
          </p:nvPr>
        </p:nvSpPr>
        <p:spPr/>
        <p:txBody>
          <a:bodyPr/>
          <a:lstStyle/>
          <a:p>
            <a:pPr>
              <a:defRPr/>
            </a:pPr>
            <a:fld id="{6EC7B2E9-789F-4A1F-AECA-988702B41F1F}" type="slidenum">
              <a:rPr lang="it-IT" smtClean="0"/>
              <a:pPr>
                <a:defRPr/>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smtClean="0"/>
          </a:p>
        </p:txBody>
      </p:sp>
      <p:sp>
        <p:nvSpPr>
          <p:cNvPr id="4" name="Slide Number Placeholder 3"/>
          <p:cNvSpPr>
            <a:spLocks noGrp="1"/>
          </p:cNvSpPr>
          <p:nvPr>
            <p:ph type="sldNum" sz="quarter" idx="5"/>
          </p:nvPr>
        </p:nvSpPr>
        <p:spPr/>
        <p:txBody>
          <a:bodyPr/>
          <a:lstStyle/>
          <a:p>
            <a:pPr>
              <a:defRPr/>
            </a:pPr>
            <a:fld id="{50439DF6-36F1-4713-8354-0AAD5C62A119}" type="slidenum">
              <a:rPr lang="it-IT" smtClean="0"/>
              <a:pPr>
                <a:defRPr/>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it-IT"/>
              <a:t>Fare clic per modificare lo stile del titolo dello schema</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it-IT" smtClean="0"/>
              <a:t>8 June 2013</a:t>
            </a:r>
            <a:endParaRPr lang="it-IT"/>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it-IT"/>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0A67719-E72F-49D1-8EE5-B7F42C2F803B}" type="slidenum">
              <a:rPr lang="it-IT"/>
              <a:pPr>
                <a:defRPr/>
              </a:pPr>
              <a:t>‹#›</a:t>
            </a:fld>
            <a:endParaRPr lang="it-IT"/>
          </a:p>
        </p:txBody>
      </p:sp>
    </p:spTree>
    <p:extLst>
      <p:ext uri="{BB962C8B-B14F-4D97-AF65-F5344CB8AC3E}">
        <p14:creationId xmlns:p14="http://schemas.microsoft.com/office/powerpoint/2010/main" val="256295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A8A79FC-90D3-4880-ADA5-11B9CD1E51AD}" type="slidenum">
              <a:rPr lang="en-US"/>
              <a:pPr>
                <a:defRPr/>
              </a:pPr>
              <a:t>‹#›</a:t>
            </a:fld>
            <a:endParaRPr lang="en-US"/>
          </a:p>
        </p:txBody>
      </p:sp>
    </p:spTree>
    <p:extLst>
      <p:ext uri="{BB962C8B-B14F-4D97-AF65-F5344CB8AC3E}">
        <p14:creationId xmlns:p14="http://schemas.microsoft.com/office/powerpoint/2010/main" val="9350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4050" y="617538"/>
            <a:ext cx="1951038" cy="55149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150938" y="617538"/>
            <a:ext cx="5700712" cy="55149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A0DCE87-E25C-4A3B-91F9-C5946F0866AC}" type="slidenum">
              <a:rPr lang="en-US"/>
              <a:pPr>
                <a:defRPr/>
              </a:pPr>
              <a:t>‹#›</a:t>
            </a:fld>
            <a:endParaRPr lang="en-US"/>
          </a:p>
        </p:txBody>
      </p:sp>
    </p:spTree>
    <p:extLst>
      <p:ext uri="{BB962C8B-B14F-4D97-AF65-F5344CB8AC3E}">
        <p14:creationId xmlns:p14="http://schemas.microsoft.com/office/powerpoint/2010/main" val="2179051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it-IT"/>
              <a:t>Fare clic per modificare lo stile del titolo dello schema</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it-IT" smtClean="0"/>
              <a:t>8 June 2013</a:t>
            </a:r>
            <a:endParaRPr lang="it-IT"/>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it-IT"/>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DA71E04-1328-4FCA-834D-26FE63C31B06}" type="slidenum">
              <a:rPr lang="it-IT"/>
              <a:pPr>
                <a:defRPr/>
              </a:pPr>
              <a:t>‹#›</a:t>
            </a:fld>
            <a:endParaRPr lang="it-IT"/>
          </a:p>
        </p:txBody>
      </p:sp>
    </p:spTree>
    <p:extLst>
      <p:ext uri="{BB962C8B-B14F-4D97-AF65-F5344CB8AC3E}">
        <p14:creationId xmlns:p14="http://schemas.microsoft.com/office/powerpoint/2010/main" val="3776620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5028B43-844F-45C0-A364-59595911B233}" type="slidenum">
              <a:rPr lang="en-US"/>
              <a:pPr>
                <a:defRPr/>
              </a:pPr>
              <a:t>‹#›</a:t>
            </a:fld>
            <a:endParaRPr lang="en-US"/>
          </a:p>
        </p:txBody>
      </p:sp>
    </p:spTree>
    <p:extLst>
      <p:ext uri="{BB962C8B-B14F-4D97-AF65-F5344CB8AC3E}">
        <p14:creationId xmlns:p14="http://schemas.microsoft.com/office/powerpoint/2010/main" val="2906580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DBDB6CD-BE16-4948-B7D4-3B42CFED415A}" type="slidenum">
              <a:rPr lang="en-US"/>
              <a:pPr>
                <a:defRPr/>
              </a:pPr>
              <a:t>‹#›</a:t>
            </a:fld>
            <a:endParaRPr lang="en-US"/>
          </a:p>
        </p:txBody>
      </p:sp>
    </p:spTree>
    <p:extLst>
      <p:ext uri="{BB962C8B-B14F-4D97-AF65-F5344CB8AC3E}">
        <p14:creationId xmlns:p14="http://schemas.microsoft.com/office/powerpoint/2010/main" val="2833804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2E1F9D2-31C7-4AD6-8060-2225DFC23082}" type="slidenum">
              <a:rPr lang="en-US"/>
              <a:pPr>
                <a:defRPr/>
              </a:pPr>
              <a:t>‹#›</a:t>
            </a:fld>
            <a:endParaRPr lang="en-US"/>
          </a:p>
        </p:txBody>
      </p:sp>
    </p:spTree>
    <p:extLst>
      <p:ext uri="{BB962C8B-B14F-4D97-AF65-F5344CB8AC3E}">
        <p14:creationId xmlns:p14="http://schemas.microsoft.com/office/powerpoint/2010/main" val="3378552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985D5C3-2773-4F8B-87BE-96A40866A961}" type="slidenum">
              <a:rPr lang="en-US"/>
              <a:pPr>
                <a:defRPr/>
              </a:pPr>
              <a:t>‹#›</a:t>
            </a:fld>
            <a:endParaRPr lang="en-US"/>
          </a:p>
        </p:txBody>
      </p:sp>
    </p:spTree>
    <p:extLst>
      <p:ext uri="{BB962C8B-B14F-4D97-AF65-F5344CB8AC3E}">
        <p14:creationId xmlns:p14="http://schemas.microsoft.com/office/powerpoint/2010/main" val="3913098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E5588B6-2C99-4DA7-8F5C-557D80F35E3C}" type="slidenum">
              <a:rPr lang="en-US"/>
              <a:pPr>
                <a:defRPr/>
              </a:pPr>
              <a:t>‹#›</a:t>
            </a:fld>
            <a:endParaRPr lang="en-US"/>
          </a:p>
        </p:txBody>
      </p:sp>
    </p:spTree>
    <p:extLst>
      <p:ext uri="{BB962C8B-B14F-4D97-AF65-F5344CB8AC3E}">
        <p14:creationId xmlns:p14="http://schemas.microsoft.com/office/powerpoint/2010/main" val="2490174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2C7D07C-8E63-4E8F-917D-57388E69D3E9}" type="slidenum">
              <a:rPr lang="en-US"/>
              <a:pPr>
                <a:defRPr/>
              </a:pPr>
              <a:t>‹#›</a:t>
            </a:fld>
            <a:endParaRPr lang="en-US"/>
          </a:p>
        </p:txBody>
      </p:sp>
    </p:spTree>
    <p:extLst>
      <p:ext uri="{BB962C8B-B14F-4D97-AF65-F5344CB8AC3E}">
        <p14:creationId xmlns:p14="http://schemas.microsoft.com/office/powerpoint/2010/main" val="1104650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100D6C6-435A-42D6-B5ED-CDE3023AAC7E}" type="slidenum">
              <a:rPr lang="en-US"/>
              <a:pPr>
                <a:defRPr/>
              </a:pPr>
              <a:t>‹#›</a:t>
            </a:fld>
            <a:endParaRPr lang="en-US"/>
          </a:p>
        </p:txBody>
      </p:sp>
    </p:spTree>
    <p:extLst>
      <p:ext uri="{BB962C8B-B14F-4D97-AF65-F5344CB8AC3E}">
        <p14:creationId xmlns:p14="http://schemas.microsoft.com/office/powerpoint/2010/main" val="238686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A9826C2-E2DD-4D51-9D12-D038CD6AC151}" type="slidenum">
              <a:rPr lang="en-US"/>
              <a:pPr>
                <a:defRPr/>
              </a:pPr>
              <a:t>‹#›</a:t>
            </a:fld>
            <a:endParaRPr lang="en-US"/>
          </a:p>
        </p:txBody>
      </p:sp>
    </p:spTree>
    <p:extLst>
      <p:ext uri="{BB962C8B-B14F-4D97-AF65-F5344CB8AC3E}">
        <p14:creationId xmlns:p14="http://schemas.microsoft.com/office/powerpoint/2010/main" val="29551865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9B245BE-B0D0-46E0-AA85-5947615EFBF3}" type="slidenum">
              <a:rPr lang="en-US"/>
              <a:pPr>
                <a:defRPr/>
              </a:pPr>
              <a:t>‹#›</a:t>
            </a:fld>
            <a:endParaRPr lang="en-US"/>
          </a:p>
        </p:txBody>
      </p:sp>
    </p:spTree>
    <p:extLst>
      <p:ext uri="{BB962C8B-B14F-4D97-AF65-F5344CB8AC3E}">
        <p14:creationId xmlns:p14="http://schemas.microsoft.com/office/powerpoint/2010/main" val="4266857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596F121-8178-4986-A9BE-901DE5D8FBD3}" type="slidenum">
              <a:rPr lang="en-US"/>
              <a:pPr>
                <a:defRPr/>
              </a:pPr>
              <a:t>‹#›</a:t>
            </a:fld>
            <a:endParaRPr lang="en-US"/>
          </a:p>
        </p:txBody>
      </p:sp>
    </p:spTree>
    <p:extLst>
      <p:ext uri="{BB962C8B-B14F-4D97-AF65-F5344CB8AC3E}">
        <p14:creationId xmlns:p14="http://schemas.microsoft.com/office/powerpoint/2010/main" val="1981784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4050" y="617538"/>
            <a:ext cx="1951038" cy="55149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150938" y="617538"/>
            <a:ext cx="5700712" cy="55149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05E220-8670-4C1E-82E0-4A7F623CED96}" type="slidenum">
              <a:rPr lang="en-US"/>
              <a:pPr>
                <a:defRPr/>
              </a:pPr>
              <a:t>‹#›</a:t>
            </a:fld>
            <a:endParaRPr lang="en-US"/>
          </a:p>
        </p:txBody>
      </p:sp>
    </p:spTree>
    <p:extLst>
      <p:ext uri="{BB962C8B-B14F-4D97-AF65-F5344CB8AC3E}">
        <p14:creationId xmlns:p14="http://schemas.microsoft.com/office/powerpoint/2010/main" val="2595631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userDrawn="1"/>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pPr>
              <a:defRPr/>
            </a:pPr>
            <a:r>
              <a:rPr lang="it-IT" smtClean="0"/>
              <a:t>8 June 2013</a:t>
            </a:r>
            <a:endParaRPr lang="en-US"/>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extLst/>
          </a:lstStyle>
          <a:p>
            <a:pPr>
              <a:defRPr/>
            </a:pPr>
            <a:fld id="{D636426F-2867-4C60-9003-E0E41F3CAA7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pPr>
              <a:defRPr/>
            </a:pPr>
            <a:r>
              <a:rPr lang="it-IT" smtClean="0"/>
              <a:t>8 June 2013</a:t>
            </a:r>
            <a:endParaRPr lang="en-US"/>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pPr>
              <a:defRPr/>
            </a:pPr>
            <a:endParaRPr lang="en-US"/>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extLst/>
          </a:lstStyle>
          <a:p>
            <a:pPr>
              <a:defRPr/>
            </a:pPr>
            <a:fld id="{D636426F-2867-4C60-9003-E0E41F3CAA7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295744A-E04F-411C-836A-EC638DA1F750}" type="slidenum">
              <a:rPr lang="en-US"/>
              <a:pPr>
                <a:defRPr/>
              </a:pPr>
              <a:t>‹#›</a:t>
            </a:fld>
            <a:endParaRPr lang="en-US"/>
          </a:p>
        </p:txBody>
      </p:sp>
    </p:spTree>
    <p:extLst>
      <p:ext uri="{BB962C8B-B14F-4D97-AF65-F5344CB8AC3E}">
        <p14:creationId xmlns:p14="http://schemas.microsoft.com/office/powerpoint/2010/main" val="15295569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5D59862-2BBC-4AE1-976F-50D60778C108}" type="slidenum">
              <a:rPr lang="en-US"/>
              <a:pPr>
                <a:defRPr/>
              </a:pPr>
              <a:t>‹#›</a:t>
            </a:fld>
            <a:endParaRPr lang="en-US"/>
          </a:p>
        </p:txBody>
      </p:sp>
    </p:spTree>
    <p:extLst>
      <p:ext uri="{BB962C8B-B14F-4D97-AF65-F5344CB8AC3E}">
        <p14:creationId xmlns:p14="http://schemas.microsoft.com/office/powerpoint/2010/main" val="251281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97AFD80-B408-49E4-A993-72DFAE1B65FE}" type="slidenum">
              <a:rPr lang="en-US"/>
              <a:pPr>
                <a:defRPr/>
              </a:pPr>
              <a:t>‹#›</a:t>
            </a:fld>
            <a:endParaRPr lang="en-US"/>
          </a:p>
        </p:txBody>
      </p:sp>
    </p:spTree>
    <p:extLst>
      <p:ext uri="{BB962C8B-B14F-4D97-AF65-F5344CB8AC3E}">
        <p14:creationId xmlns:p14="http://schemas.microsoft.com/office/powerpoint/2010/main" val="9911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6B1A980-D924-404A-B976-241F227AF2EF}" type="slidenum">
              <a:rPr lang="en-US"/>
              <a:pPr>
                <a:defRPr/>
              </a:pPr>
              <a:t>‹#›</a:t>
            </a:fld>
            <a:endParaRPr lang="en-US"/>
          </a:p>
        </p:txBody>
      </p:sp>
    </p:spTree>
    <p:extLst>
      <p:ext uri="{BB962C8B-B14F-4D97-AF65-F5344CB8AC3E}">
        <p14:creationId xmlns:p14="http://schemas.microsoft.com/office/powerpoint/2010/main" val="183687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29DB1E5-B63C-4DFF-BFE6-40D5E15C0875}" type="slidenum">
              <a:rPr lang="en-US"/>
              <a:pPr>
                <a:defRPr/>
              </a:pPr>
              <a:t>‹#›</a:t>
            </a:fld>
            <a:endParaRPr lang="en-US"/>
          </a:p>
        </p:txBody>
      </p:sp>
    </p:spTree>
    <p:extLst>
      <p:ext uri="{BB962C8B-B14F-4D97-AF65-F5344CB8AC3E}">
        <p14:creationId xmlns:p14="http://schemas.microsoft.com/office/powerpoint/2010/main" val="371708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0967E82-A2B1-4AF3-8B71-740D2EB5CF6D}" type="slidenum">
              <a:rPr lang="en-US"/>
              <a:pPr>
                <a:defRPr/>
              </a:pPr>
              <a:t>‹#›</a:t>
            </a:fld>
            <a:endParaRPr lang="en-US"/>
          </a:p>
        </p:txBody>
      </p:sp>
    </p:spTree>
    <p:extLst>
      <p:ext uri="{BB962C8B-B14F-4D97-AF65-F5344CB8AC3E}">
        <p14:creationId xmlns:p14="http://schemas.microsoft.com/office/powerpoint/2010/main" val="260583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r>
              <a:rPr lang="it-IT" smtClean="0"/>
              <a:t>8 June 2013</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398DFCF-0843-429A-A20E-B30ACD99C19C}" type="slidenum">
              <a:rPr lang="en-US"/>
              <a:pPr>
                <a:defRPr/>
              </a:pPr>
              <a:t>‹#›</a:t>
            </a:fld>
            <a:endParaRPr lang="en-US"/>
          </a:p>
        </p:txBody>
      </p:sp>
    </p:spTree>
    <p:extLst>
      <p:ext uri="{BB962C8B-B14F-4D97-AF65-F5344CB8AC3E}">
        <p14:creationId xmlns:p14="http://schemas.microsoft.com/office/powerpoint/2010/main" val="260154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gray">
          <a:xfrm>
            <a:off x="9906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it-IT"/>
          </a:p>
        </p:txBody>
      </p:sp>
      <p:sp>
        <p:nvSpPr>
          <p:cNvPr id="1027"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it-IT"/>
          </a:p>
        </p:txBody>
      </p:sp>
      <p:sp>
        <p:nvSpPr>
          <p:cNvPr id="1028"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Fare clic per modificare lo stile del titolo dello schema</a:t>
            </a:r>
          </a:p>
        </p:txBody>
      </p:sp>
      <p:sp>
        <p:nvSpPr>
          <p:cNvPr id="1029"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r>
              <a:rPr lang="it-IT" smtClean="0"/>
              <a:t>8 June 2013</a:t>
            </a: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D636426F-2867-4C60-9003-E0E41F3CAA75}" type="slidenum">
              <a:rPr lang="en-US"/>
              <a:pPr>
                <a:defRPr/>
              </a:pPr>
              <a:t>‹#›</a:t>
            </a:fld>
            <a:endParaRPr lang="en-US"/>
          </a:p>
        </p:txBody>
      </p:sp>
      <p:pic>
        <p:nvPicPr>
          <p:cNvPr id="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7189" y="968152"/>
            <a:ext cx="793724"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9"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gray">
          <a:xfrm>
            <a:off x="9906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it-IT"/>
          </a:p>
        </p:txBody>
      </p:sp>
      <p:sp>
        <p:nvSpPr>
          <p:cNvPr id="2051"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it-IT"/>
          </a:p>
        </p:txBody>
      </p:sp>
      <p:sp>
        <p:nvSpPr>
          <p:cNvPr id="2052"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Fare clic per modificare lo stile del titolo dello schema</a:t>
            </a:r>
          </a:p>
        </p:txBody>
      </p:sp>
      <p:sp>
        <p:nvSpPr>
          <p:cNvPr id="2053"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r>
              <a:rPr lang="it-IT" smtClean="0"/>
              <a:t>8 June 2013</a:t>
            </a: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F971384A-0D61-40E7-8CCD-6DEE491908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0"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data 1"/>
          <p:cNvSpPr>
            <a:spLocks noGrp="1"/>
          </p:cNvSpPr>
          <p:nvPr>
            <p:ph type="dt" sz="quarter" idx="10"/>
          </p:nvPr>
        </p:nvSpPr>
        <p:spPr/>
        <p:txBody>
          <a:bodyPr/>
          <a:lstStyle/>
          <a:p>
            <a:pPr>
              <a:defRPr/>
            </a:pPr>
            <a:r>
              <a:rPr lang="it-IT" smtClean="0"/>
              <a:t>8 June 2013</a:t>
            </a:r>
            <a:endParaRPr lang="en-US"/>
          </a:p>
        </p:txBody>
      </p:sp>
      <p:sp>
        <p:nvSpPr>
          <p:cNvPr id="4099" name="Segnaposto numero diapositiva 3"/>
          <p:cNvSpPr>
            <a:spLocks noGrp="1"/>
          </p:cNvSpPr>
          <p:nvPr>
            <p:ph type="sldNum" sz="quarter" idx="12"/>
          </p:nvPr>
        </p:nvSpPr>
        <p:spPr/>
        <p:txBody>
          <a:bodyPr/>
          <a:lstStyle/>
          <a:p>
            <a:pPr>
              <a:defRPr/>
            </a:pPr>
            <a:fld id="{00FCA731-A038-4A0D-96C2-52D0727D2648}" type="slidenum">
              <a:rPr lang="en-US" smtClean="0"/>
              <a:pPr>
                <a:defRPr/>
              </a:pPr>
              <a:t>1</a:t>
            </a:fld>
            <a:endParaRPr lang="en-US" smtClean="0"/>
          </a:p>
        </p:txBody>
      </p:sp>
      <p:sp>
        <p:nvSpPr>
          <p:cNvPr id="5124" name="Segnaposto numero diapositiva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algn="r" eaLnBrk="1" hangingPunct="1"/>
            <a:fld id="{9D2348D0-59C2-4D5F-BB10-FD2C841A2705}" type="slidenum">
              <a:rPr lang="en-US" sz="1400">
                <a:ea typeface="ＭＳ Ｐゴシック" pitchFamily="34" charset="-128"/>
              </a:rPr>
              <a:pPr algn="r" eaLnBrk="1" hangingPunct="1"/>
              <a:t>1</a:t>
            </a:fld>
            <a:endParaRPr lang="en-US" sz="1400">
              <a:ea typeface="ＭＳ Ｐゴシック" pitchFamily="34" charset="-128"/>
            </a:endParaRPr>
          </a:p>
        </p:txBody>
      </p:sp>
      <p:sp>
        <p:nvSpPr>
          <p:cNvPr id="5125" name="Rectangle 2"/>
          <p:cNvSpPr>
            <a:spLocks noGrp="1" noChangeArrowheads="1"/>
          </p:cNvSpPr>
          <p:nvPr>
            <p:ph type="title" idx="4294967295"/>
          </p:nvPr>
        </p:nvSpPr>
        <p:spPr>
          <a:xfrm>
            <a:off x="1258888" y="620713"/>
            <a:ext cx="6962775" cy="1143000"/>
          </a:xfrm>
        </p:spPr>
        <p:txBody>
          <a:bodyPr/>
          <a:lstStyle/>
          <a:p>
            <a:pPr eaLnBrk="1" hangingPunct="1"/>
            <a:r>
              <a:rPr lang="en-US" sz="3200" dirty="0" smtClean="0"/>
              <a:t>Single table database in normal form</a:t>
            </a:r>
          </a:p>
        </p:txBody>
      </p:sp>
      <p:sp>
        <p:nvSpPr>
          <p:cNvPr id="5126" name="Rectangle 3"/>
          <p:cNvSpPr>
            <a:spLocks noGrp="1" noChangeArrowheads="1"/>
          </p:cNvSpPr>
          <p:nvPr>
            <p:ph type="body" idx="4294967295"/>
          </p:nvPr>
        </p:nvSpPr>
        <p:spPr/>
        <p:txBody>
          <a:bodyPr/>
          <a:lstStyle/>
          <a:p>
            <a:pPr marL="660400" indent="-660400" eaLnBrk="1" hangingPunct="1"/>
            <a:r>
              <a:rPr lang="en-US" dirty="0"/>
              <a:t>Fields and records</a:t>
            </a:r>
            <a:endParaRPr lang="en-US" dirty="0" smtClean="0"/>
          </a:p>
          <a:p>
            <a:pPr marL="660400" indent="-660400" eaLnBrk="1" hangingPunct="1"/>
            <a:r>
              <a:rPr lang="en-US" dirty="0"/>
              <a:t>Normal </a:t>
            </a:r>
            <a:r>
              <a:rPr lang="en-US" dirty="0" smtClean="0"/>
              <a:t>form</a:t>
            </a:r>
          </a:p>
          <a:p>
            <a:pPr marL="1035050" lvl="1" indent="-577850" eaLnBrk="1" hangingPunct="1">
              <a:buSzTx/>
              <a:buFont typeface="Wingdings" pitchFamily="2" charset="2"/>
              <a:buAutoNum type="arabicPeriod"/>
            </a:pPr>
            <a:r>
              <a:rPr lang="en-US" sz="2400" dirty="0" smtClean="0"/>
              <a:t>Header in the first line</a:t>
            </a:r>
          </a:p>
          <a:p>
            <a:pPr marL="1035050" lvl="1" indent="-577850" eaLnBrk="1" hangingPunct="1">
              <a:buSzTx/>
              <a:buFont typeface="Wingdings" pitchFamily="2" charset="2"/>
              <a:buAutoNum type="arabicPeriod"/>
            </a:pPr>
            <a:r>
              <a:rPr lang="en-US" sz="2400" dirty="0" smtClean="0"/>
              <a:t>Same content for every field</a:t>
            </a:r>
          </a:p>
          <a:p>
            <a:pPr marL="1035050" lvl="1" indent="-577850" eaLnBrk="1" hangingPunct="1">
              <a:buSzTx/>
              <a:buFont typeface="Wingdings" pitchFamily="2" charset="2"/>
              <a:buAutoNum type="arabicPeriod"/>
            </a:pPr>
            <a:r>
              <a:rPr lang="en-US" sz="2400" dirty="0" smtClean="0"/>
              <a:t>Each record refers to a single object</a:t>
            </a:r>
          </a:p>
          <a:p>
            <a:pPr marL="1035050" lvl="1" indent="-577850" eaLnBrk="1" hangingPunct="1">
              <a:buSzTx/>
              <a:buFont typeface="Wingdings" pitchFamily="2" charset="2"/>
              <a:buAutoNum type="arabicPeriod"/>
            </a:pPr>
            <a:r>
              <a:rPr lang="en-US" sz="2400" dirty="0" smtClean="0"/>
              <a:t>Records are independent</a:t>
            </a:r>
          </a:p>
          <a:p>
            <a:pPr marL="1035050" lvl="1" indent="-577850" eaLnBrk="1" hangingPunct="1">
              <a:buSzTx/>
              <a:buFont typeface="Wingdings" pitchFamily="2" charset="2"/>
              <a:buAutoNum type="arabicPeriod"/>
            </a:pPr>
            <a:r>
              <a:rPr lang="en-US" sz="2400" dirty="0" smtClean="0"/>
              <a:t>Records and fields order does not matter</a:t>
            </a:r>
          </a:p>
          <a:p>
            <a:pPr marL="1035050" lvl="1" indent="-577850" eaLnBrk="1" hangingPunct="1">
              <a:buSzTx/>
              <a:buFont typeface="Wingdings" pitchFamily="2" charset="2"/>
              <a:buAutoNum type="arabicPeriod"/>
            </a:pPr>
            <a:r>
              <a:rPr lang="en-US" sz="2400" dirty="0" smtClean="0"/>
              <a:t>No field which can be calculated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data 1"/>
          <p:cNvSpPr>
            <a:spLocks noGrp="1"/>
          </p:cNvSpPr>
          <p:nvPr>
            <p:ph type="dt" sz="quarter" idx="10"/>
          </p:nvPr>
        </p:nvSpPr>
        <p:spPr/>
        <p:txBody>
          <a:bodyPr/>
          <a:lstStyle/>
          <a:p>
            <a:pPr>
              <a:defRPr/>
            </a:pPr>
            <a:r>
              <a:rPr lang="it-IT" smtClean="0"/>
              <a:t>8 June 2013</a:t>
            </a:r>
            <a:endParaRPr lang="en-US"/>
          </a:p>
        </p:txBody>
      </p:sp>
      <p:sp>
        <p:nvSpPr>
          <p:cNvPr id="5123" name="Segnaposto numero diapositiva 3"/>
          <p:cNvSpPr>
            <a:spLocks noGrp="1"/>
          </p:cNvSpPr>
          <p:nvPr>
            <p:ph type="sldNum" sz="quarter" idx="12"/>
          </p:nvPr>
        </p:nvSpPr>
        <p:spPr/>
        <p:txBody>
          <a:bodyPr/>
          <a:lstStyle/>
          <a:p>
            <a:pPr>
              <a:defRPr/>
            </a:pPr>
            <a:fld id="{FEE6F448-81A6-467D-8CEE-6833BE62E229}" type="slidenum">
              <a:rPr lang="en-US" smtClean="0"/>
              <a:pPr>
                <a:defRPr/>
              </a:pPr>
              <a:t>2</a:t>
            </a:fld>
            <a:endParaRPr lang="en-US" smtClean="0"/>
          </a:p>
        </p:txBody>
      </p:sp>
      <p:sp>
        <p:nvSpPr>
          <p:cNvPr id="6148" name="Segnaposto numero diapositiva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algn="r" eaLnBrk="1" hangingPunct="1"/>
            <a:fld id="{59CBB55C-E389-4BBA-9038-5800E6014DBE}" type="slidenum">
              <a:rPr lang="en-US" sz="1400">
                <a:ea typeface="ＭＳ Ｐゴシック" pitchFamily="34" charset="-128"/>
              </a:rPr>
              <a:pPr algn="r" eaLnBrk="1" hangingPunct="1"/>
              <a:t>2</a:t>
            </a:fld>
            <a:endParaRPr lang="en-US" sz="1400">
              <a:ea typeface="ＭＳ Ｐゴシック" pitchFamily="34" charset="-128"/>
            </a:endParaRPr>
          </a:p>
        </p:txBody>
      </p:sp>
      <p:sp>
        <p:nvSpPr>
          <p:cNvPr id="6149" name="Rectangle 2"/>
          <p:cNvSpPr>
            <a:spLocks noGrp="1" noChangeArrowheads="1"/>
          </p:cNvSpPr>
          <p:nvPr>
            <p:ph type="title" idx="4294967295"/>
          </p:nvPr>
        </p:nvSpPr>
        <p:spPr>
          <a:xfrm>
            <a:off x="1187450" y="620713"/>
            <a:ext cx="6962775" cy="1143000"/>
          </a:xfrm>
        </p:spPr>
        <p:txBody>
          <a:bodyPr/>
          <a:lstStyle/>
          <a:p>
            <a:pPr eaLnBrk="1" hangingPunct="1"/>
            <a:r>
              <a:rPr lang="en-US" sz="3600" dirty="0" smtClean="0"/>
              <a:t>Relational database</a:t>
            </a:r>
          </a:p>
        </p:txBody>
      </p:sp>
      <p:sp>
        <p:nvSpPr>
          <p:cNvPr id="6150" name="Rectangle 3"/>
          <p:cNvSpPr>
            <a:spLocks noGrp="1" noChangeArrowheads="1"/>
          </p:cNvSpPr>
          <p:nvPr>
            <p:ph type="body" idx="4294967295"/>
          </p:nvPr>
        </p:nvSpPr>
        <p:spPr/>
        <p:txBody>
          <a:bodyPr/>
          <a:lstStyle/>
          <a:p>
            <a:pPr eaLnBrk="1" hangingPunct="1"/>
            <a:r>
              <a:rPr lang="en-US" sz="2400" dirty="0"/>
              <a:t>Primary key</a:t>
            </a:r>
          </a:p>
          <a:p>
            <a:pPr lvl="1" eaLnBrk="1" hangingPunct="1"/>
            <a:r>
              <a:rPr lang="en-US" sz="2000" dirty="0"/>
              <a:t>ID</a:t>
            </a:r>
          </a:p>
          <a:p>
            <a:pPr eaLnBrk="1" hangingPunct="1"/>
            <a:r>
              <a:rPr lang="en-US" sz="2800" dirty="0" smtClean="0"/>
              <a:t>Problems of single table databases</a:t>
            </a:r>
          </a:p>
          <a:p>
            <a:pPr lvl="1" eaLnBrk="1" hangingPunct="1"/>
            <a:r>
              <a:rPr lang="en-US" sz="2400" dirty="0" smtClean="0"/>
              <a:t>information redundancy </a:t>
            </a:r>
            <a:r>
              <a:rPr lang="en-US" sz="2400" dirty="0" smtClean="0">
                <a:sym typeface="Wingdings" pitchFamily="2" charset="2"/>
              </a:rPr>
              <a:t> relation </a:t>
            </a:r>
          </a:p>
          <a:p>
            <a:pPr lvl="1" eaLnBrk="1" hangingPunct="1"/>
            <a:r>
              <a:rPr lang="en-US" sz="2400" dirty="0" smtClean="0"/>
              <a:t>empty fields</a:t>
            </a:r>
          </a:p>
          <a:p>
            <a:pPr eaLnBrk="1" hangingPunct="1"/>
            <a:r>
              <a:rPr lang="en-US" sz="2400" dirty="0" smtClean="0"/>
              <a:t>Relational database is “a collection of structured </a:t>
            </a:r>
            <a:r>
              <a:rPr lang="en-US" sz="2400" dirty="0"/>
              <a:t>tables connected via </a:t>
            </a:r>
            <a:r>
              <a:rPr lang="en-US" sz="2400" dirty="0" smtClean="0"/>
              <a:t>relations”</a:t>
            </a:r>
            <a:endParaRPr lang="en-US" sz="2400" dirty="0"/>
          </a:p>
          <a:p>
            <a:pPr lvl="1" eaLnBrk="1" hangingPunct="1"/>
            <a:r>
              <a:rPr lang="en-US" sz="2000" dirty="0" smtClean="0"/>
              <a:t>Foreign </a:t>
            </a:r>
            <a:r>
              <a:rPr lang="en-US" sz="2000" dirty="0"/>
              <a:t>key</a:t>
            </a:r>
          </a:p>
          <a:p>
            <a:pPr lvl="1" eaLnBrk="1" hangingPunct="1"/>
            <a:r>
              <a:rPr lang="en-US" sz="2000" dirty="0" smtClean="0"/>
              <a:t>Field A of table 1 is related to field B of table 2</a:t>
            </a:r>
          </a:p>
          <a:p>
            <a:pPr lvl="2" eaLnBrk="1" hangingPunct="1"/>
            <a:r>
              <a:rPr lang="en-US" sz="1800" dirty="0" smtClean="0"/>
              <a:t>“one to many” or “many to one”: </a:t>
            </a:r>
            <a:r>
              <a:rPr lang="en-US" sz="1600" dirty="0" smtClean="0"/>
              <a:t>University courses</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data 1"/>
          <p:cNvSpPr>
            <a:spLocks noGrp="1"/>
          </p:cNvSpPr>
          <p:nvPr>
            <p:ph type="dt" sz="quarter" idx="10"/>
          </p:nvPr>
        </p:nvSpPr>
        <p:spPr/>
        <p:txBody>
          <a:bodyPr/>
          <a:lstStyle/>
          <a:p>
            <a:pPr>
              <a:defRPr/>
            </a:pPr>
            <a:r>
              <a:rPr lang="it-IT" smtClean="0"/>
              <a:t>8 June 2013</a:t>
            </a:r>
            <a:endParaRPr lang="en-US"/>
          </a:p>
        </p:txBody>
      </p:sp>
      <p:sp>
        <p:nvSpPr>
          <p:cNvPr id="6147" name="Segnaposto numero diapositiva 3"/>
          <p:cNvSpPr>
            <a:spLocks noGrp="1"/>
          </p:cNvSpPr>
          <p:nvPr>
            <p:ph type="sldNum" sz="quarter" idx="12"/>
          </p:nvPr>
        </p:nvSpPr>
        <p:spPr/>
        <p:txBody>
          <a:bodyPr/>
          <a:lstStyle/>
          <a:p>
            <a:pPr>
              <a:defRPr/>
            </a:pPr>
            <a:fld id="{01CC0A3F-6570-4DD6-AFB4-B36C402E97B1}" type="slidenum">
              <a:rPr lang="en-US" smtClean="0"/>
              <a:pPr>
                <a:defRPr/>
              </a:pPr>
              <a:t>3</a:t>
            </a:fld>
            <a:endParaRPr lang="en-US" smtClean="0"/>
          </a:p>
        </p:txBody>
      </p:sp>
      <p:sp>
        <p:nvSpPr>
          <p:cNvPr id="7172" name="Segnaposto numero diapositiva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algn="r" eaLnBrk="1" hangingPunct="1"/>
            <a:fld id="{D9E845D0-C631-469C-B00E-E963C868FD35}" type="slidenum">
              <a:rPr lang="en-US" sz="1400">
                <a:ea typeface="ＭＳ Ｐゴシック" pitchFamily="34" charset="-128"/>
              </a:rPr>
              <a:pPr algn="r" eaLnBrk="1" hangingPunct="1"/>
              <a:t>3</a:t>
            </a:fld>
            <a:endParaRPr lang="en-US" sz="1400">
              <a:ea typeface="ＭＳ Ｐゴシック" pitchFamily="34" charset="-128"/>
            </a:endParaRPr>
          </a:p>
        </p:txBody>
      </p:sp>
      <p:sp>
        <p:nvSpPr>
          <p:cNvPr id="7173" name="Rectangle 2"/>
          <p:cNvSpPr>
            <a:spLocks noGrp="1" noChangeArrowheads="1"/>
          </p:cNvSpPr>
          <p:nvPr>
            <p:ph type="title" idx="4294967295"/>
          </p:nvPr>
        </p:nvSpPr>
        <p:spPr>
          <a:xfrm>
            <a:off x="1258888" y="620713"/>
            <a:ext cx="6962775" cy="1143000"/>
          </a:xfrm>
        </p:spPr>
        <p:txBody>
          <a:bodyPr/>
          <a:lstStyle/>
          <a:p>
            <a:pPr eaLnBrk="1" hangingPunct="1"/>
            <a:r>
              <a:rPr lang="en-US" sz="3600" smtClean="0"/>
              <a:t>Relational database</a:t>
            </a:r>
          </a:p>
        </p:txBody>
      </p:sp>
      <p:sp>
        <p:nvSpPr>
          <p:cNvPr id="7174" name="Rectangle 3"/>
          <p:cNvSpPr>
            <a:spLocks noGrp="1" noChangeArrowheads="1"/>
          </p:cNvSpPr>
          <p:nvPr>
            <p:ph type="body" idx="4294967295"/>
          </p:nvPr>
        </p:nvSpPr>
        <p:spPr/>
        <p:txBody>
          <a:bodyPr/>
          <a:lstStyle/>
          <a:p>
            <a:pPr marL="342900" lvl="2" indent="-342900" eaLnBrk="1" hangingPunct="1">
              <a:buSzPct val="60000"/>
            </a:pPr>
            <a:r>
              <a:rPr lang="en-US" sz="2800" dirty="0"/>
              <a:t>“one to one”: </a:t>
            </a:r>
            <a:r>
              <a:rPr lang="en-US" dirty="0"/>
              <a:t>Countries and flags</a:t>
            </a:r>
          </a:p>
          <a:p>
            <a:pPr eaLnBrk="1" hangingPunct="1"/>
            <a:r>
              <a:rPr lang="en-US" sz="2800" dirty="0" smtClean="0"/>
              <a:t>“many to many” relation</a:t>
            </a:r>
          </a:p>
          <a:p>
            <a:pPr lvl="1" eaLnBrk="1" hangingPunct="1"/>
            <a:r>
              <a:rPr lang="en-US" sz="2400" dirty="0" smtClean="0"/>
              <a:t>junction table: </a:t>
            </a:r>
            <a:r>
              <a:rPr lang="en-US" sz="2000" dirty="0" smtClean="0"/>
              <a:t>Houses property, Students exams</a:t>
            </a:r>
          </a:p>
          <a:p>
            <a:pPr lvl="2" eaLnBrk="1" hangingPunct="1"/>
            <a:r>
              <a:rPr lang="en-US" sz="2000" dirty="0" smtClean="0">
                <a:ea typeface="ＭＳ Ｐゴシック" pitchFamily="34" charset="-128"/>
              </a:rPr>
              <a:t>joining several tables: car’s parts</a:t>
            </a:r>
          </a:p>
          <a:p>
            <a:pPr lvl="1" eaLnBrk="1" hangingPunct="1"/>
            <a:r>
              <a:rPr lang="en-US" sz="2400" dirty="0" smtClean="0">
                <a:ea typeface="ＭＳ Ｐゴシック" pitchFamily="34" charset="-128"/>
              </a:rPr>
              <a:t>details table</a:t>
            </a:r>
          </a:p>
          <a:p>
            <a:pPr lvl="1" eaLnBrk="1" hangingPunct="1"/>
            <a:r>
              <a:rPr lang="en-US" sz="2400" dirty="0" smtClean="0">
                <a:ea typeface="ＭＳ Ｐゴシック" pitchFamily="34" charset="-128"/>
              </a:rPr>
              <a:t>foreign key with more than one relation</a:t>
            </a:r>
          </a:p>
          <a:p>
            <a:pPr eaLnBrk="1" hangingPunct="1"/>
            <a:r>
              <a:rPr lang="en-US" sz="2800" dirty="0" smtClean="0">
                <a:ea typeface="ＭＳ Ｐゴシック" pitchFamily="34" charset="-128"/>
              </a:rPr>
              <a:t>Temporal </a:t>
            </a:r>
            <a:r>
              <a:rPr lang="en-US" sz="2800" dirty="0" err="1" smtClean="0">
                <a:ea typeface="ＭＳ Ｐゴシック" pitchFamily="34" charset="-128"/>
              </a:rPr>
              <a:t>vs</a:t>
            </a:r>
            <a:r>
              <a:rPr lang="en-US" sz="2800" dirty="0" smtClean="0">
                <a:ea typeface="ＭＳ Ｐゴシック" pitchFamily="34" charset="-128"/>
              </a:rPr>
              <a:t> static databases</a:t>
            </a:r>
          </a:p>
        </p:txBody>
      </p:sp>
    </p:spTree>
    <p:extLst>
      <p:ext uri="{BB962C8B-B14F-4D97-AF65-F5344CB8AC3E}">
        <p14:creationId xmlns:p14="http://schemas.microsoft.com/office/powerpoint/2010/main" val="3622844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data 1"/>
          <p:cNvSpPr>
            <a:spLocks noGrp="1"/>
          </p:cNvSpPr>
          <p:nvPr>
            <p:ph type="dt" sz="half" idx="10"/>
          </p:nvPr>
        </p:nvSpPr>
        <p:spPr/>
        <p:txBody>
          <a:bodyPr/>
          <a:lstStyle/>
          <a:p>
            <a:pPr>
              <a:defRPr/>
            </a:pPr>
            <a:r>
              <a:rPr lang="it-IT" smtClean="0"/>
              <a:t>8 June 2013</a:t>
            </a:r>
            <a:endParaRPr lang="en-US" dirty="0"/>
          </a:p>
        </p:txBody>
      </p:sp>
      <p:sp>
        <p:nvSpPr>
          <p:cNvPr id="6147" name="Segnaposto numero diapositiva 3"/>
          <p:cNvSpPr>
            <a:spLocks noGrp="1"/>
          </p:cNvSpPr>
          <p:nvPr>
            <p:ph type="sldNum" sz="quarter" idx="12"/>
          </p:nvPr>
        </p:nvSpPr>
        <p:spPr/>
        <p:txBody>
          <a:bodyPr/>
          <a:lstStyle/>
          <a:p>
            <a:pPr>
              <a:defRPr/>
            </a:pPr>
            <a:fld id="{01CC0A3F-6570-4DD6-AFB4-B36C402E97B1}" type="slidenum">
              <a:rPr lang="en-US" smtClean="0"/>
              <a:pPr>
                <a:defRPr/>
              </a:pPr>
              <a:t>4</a:t>
            </a:fld>
            <a:endParaRPr lang="en-US" smtClean="0"/>
          </a:p>
        </p:txBody>
      </p:sp>
      <p:sp>
        <p:nvSpPr>
          <p:cNvPr id="7173" name="Rectangle 2"/>
          <p:cNvSpPr>
            <a:spLocks noGrp="1" noChangeArrowheads="1"/>
          </p:cNvSpPr>
          <p:nvPr>
            <p:ph type="title" idx="4294967295"/>
          </p:nvPr>
        </p:nvSpPr>
        <p:spPr>
          <a:xfrm>
            <a:off x="1187624" y="620688"/>
            <a:ext cx="6962775" cy="1143000"/>
          </a:xfrm>
        </p:spPr>
        <p:txBody>
          <a:bodyPr/>
          <a:lstStyle/>
          <a:p>
            <a:pPr eaLnBrk="1" hangingPunct="1"/>
            <a:r>
              <a:rPr lang="en-US" sz="3600" dirty="0" smtClean="0"/>
              <a:t>Relational database</a:t>
            </a:r>
          </a:p>
        </p:txBody>
      </p:sp>
      <p:sp>
        <p:nvSpPr>
          <p:cNvPr id="7174" name="Rectangle 3"/>
          <p:cNvSpPr>
            <a:spLocks noGrp="1" noChangeArrowheads="1"/>
          </p:cNvSpPr>
          <p:nvPr>
            <p:ph type="body" idx="4294967295"/>
          </p:nvPr>
        </p:nvSpPr>
        <p:spPr>
          <a:xfrm>
            <a:off x="1371600" y="2017713"/>
            <a:ext cx="7772400" cy="4114800"/>
          </a:xfrm>
        </p:spPr>
        <p:txBody>
          <a:bodyPr/>
          <a:lstStyle/>
          <a:p>
            <a:pPr eaLnBrk="1" hangingPunct="1"/>
            <a:r>
              <a:rPr lang="en-US" sz="2400" dirty="0" smtClean="0">
                <a:ea typeface="ＭＳ Ｐゴシック" pitchFamily="34" charset="-128"/>
              </a:rPr>
              <a:t>Modeling other structures</a:t>
            </a:r>
          </a:p>
          <a:p>
            <a:pPr lvl="1" eaLnBrk="1" hangingPunct="1"/>
            <a:r>
              <a:rPr lang="en-US" sz="2000" dirty="0" smtClean="0">
                <a:ea typeface="ＭＳ Ｐゴシック" pitchFamily="34" charset="-128"/>
              </a:rPr>
              <a:t>Hierarchical </a:t>
            </a:r>
          </a:p>
          <a:p>
            <a:pPr lvl="1" eaLnBrk="1" hangingPunct="1"/>
            <a:endParaRPr lang="en-US" sz="2000" dirty="0">
              <a:ea typeface="ＭＳ Ｐゴシック" pitchFamily="34" charset="-128"/>
            </a:endParaRPr>
          </a:p>
          <a:p>
            <a:pPr lvl="1" eaLnBrk="1" hangingPunct="1"/>
            <a:endParaRPr lang="en-US" sz="2000" dirty="0" smtClean="0">
              <a:ea typeface="ＭＳ Ｐゴシック" pitchFamily="34" charset="-128"/>
            </a:endParaRPr>
          </a:p>
          <a:p>
            <a:pPr lvl="1" eaLnBrk="1" hangingPunct="1"/>
            <a:endParaRPr lang="en-US" sz="2000" dirty="0" smtClean="0">
              <a:ea typeface="ＭＳ Ｐゴシック" pitchFamily="34" charset="-128"/>
            </a:endParaRPr>
          </a:p>
          <a:p>
            <a:pPr lvl="1" eaLnBrk="1" hangingPunct="1"/>
            <a:endParaRPr lang="en-US" sz="2000" dirty="0" smtClean="0">
              <a:ea typeface="ＭＳ Ｐゴシック" pitchFamily="34" charset="-128"/>
            </a:endParaRPr>
          </a:p>
          <a:p>
            <a:pPr lvl="1" eaLnBrk="1" hangingPunct="1"/>
            <a:r>
              <a:rPr lang="en-US" sz="2000" dirty="0" smtClean="0">
                <a:ea typeface="ＭＳ Ｐゴシック" pitchFamily="34" charset="-128"/>
              </a:rPr>
              <a:t>Process</a:t>
            </a:r>
          </a:p>
          <a:p>
            <a:pPr lvl="1" eaLnBrk="1" hangingPunct="1"/>
            <a:endParaRPr lang="en-US" sz="2000" dirty="0">
              <a:ea typeface="ＭＳ Ｐゴシック" pitchFamily="34" charset="-128"/>
            </a:endParaRPr>
          </a:p>
          <a:p>
            <a:pPr lvl="1" eaLnBrk="1" hangingPunct="1"/>
            <a:endParaRPr lang="en-US" sz="2000" dirty="0" smtClean="0">
              <a:ea typeface="ＭＳ Ｐゴシック" pitchFamily="34" charset="-128"/>
            </a:endParaRPr>
          </a:p>
          <a:p>
            <a:pPr lvl="1" eaLnBrk="1" hangingPunct="1"/>
            <a:endParaRPr lang="en-US" sz="2000" dirty="0">
              <a:ea typeface="ＭＳ Ｐゴシック" pitchFamily="34" charset="-128"/>
            </a:endParaRPr>
          </a:p>
          <a:p>
            <a:pPr eaLnBrk="1" hangingPunct="1"/>
            <a:r>
              <a:rPr lang="en-US" sz="2400" dirty="0" smtClean="0">
                <a:ea typeface="ＭＳ Ｐゴシック" pitchFamily="34" charset="-128"/>
              </a:rPr>
              <a:t>Orphan records and referential integrity</a:t>
            </a:r>
          </a:p>
        </p:txBody>
      </p:sp>
      <p:sp>
        <p:nvSpPr>
          <p:cNvPr id="7172" name="Segnaposto numero diapositiva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algn="r" eaLnBrk="1" hangingPunct="1"/>
            <a:fld id="{D9E845D0-C631-469C-B00E-E963C868FD35}" type="slidenum">
              <a:rPr lang="en-US" sz="1400">
                <a:ea typeface="ＭＳ Ｐゴシック" pitchFamily="34" charset="-128"/>
              </a:rPr>
              <a:pPr algn="r" eaLnBrk="1" hangingPunct="1"/>
              <a:t>4</a:t>
            </a:fld>
            <a:endParaRPr lang="en-US" sz="1400">
              <a:ea typeface="ＭＳ Ｐゴシック" pitchFamily="34" charset="-128"/>
            </a:endParaRPr>
          </a:p>
        </p:txBody>
      </p:sp>
      <p:pic>
        <p:nvPicPr>
          <p:cNvPr id="1026"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736" y="2693786"/>
            <a:ext cx="4082008" cy="159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39752" y="4711792"/>
            <a:ext cx="4238625" cy="98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84342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dirty="0" smtClean="0"/>
              <a:t>Design a database</a:t>
            </a:r>
            <a:endParaRPr lang="en-US" sz="3600" dirty="0" smtClean="0"/>
          </a:p>
        </p:txBody>
      </p:sp>
      <p:sp>
        <p:nvSpPr>
          <p:cNvPr id="16386" name="Segnaposto data 3"/>
          <p:cNvSpPr>
            <a:spLocks noGrp="1"/>
          </p:cNvSpPr>
          <p:nvPr>
            <p:ph type="dt" sz="quarter" idx="10"/>
          </p:nvPr>
        </p:nvSpPr>
        <p:spPr/>
        <p:txBody>
          <a:bodyPr/>
          <a:lstStyle/>
          <a:p>
            <a:pPr>
              <a:defRPr/>
            </a:pPr>
            <a:r>
              <a:rPr lang="it-IT" smtClean="0"/>
              <a:t>8 June 2013</a:t>
            </a:r>
            <a:endParaRPr lang="en-US"/>
          </a:p>
        </p:txBody>
      </p:sp>
      <p:sp>
        <p:nvSpPr>
          <p:cNvPr id="16387" name="Segnaposto numero diapositiva 5"/>
          <p:cNvSpPr>
            <a:spLocks noGrp="1"/>
          </p:cNvSpPr>
          <p:nvPr>
            <p:ph type="sldNum" sz="quarter" idx="12"/>
          </p:nvPr>
        </p:nvSpPr>
        <p:spPr/>
        <p:txBody>
          <a:bodyPr/>
          <a:lstStyle/>
          <a:p>
            <a:pPr>
              <a:defRPr/>
            </a:pPr>
            <a:fld id="{F1CA56FC-3478-4026-AA7F-73EB6617C85E}" type="slidenum">
              <a:rPr lang="en-US" smtClean="0"/>
              <a:pPr>
                <a:defRPr/>
              </a:pPr>
              <a:t>5</a:t>
            </a:fld>
            <a:endParaRPr lang="en-US" smtClean="0"/>
          </a:p>
        </p:txBody>
      </p:sp>
      <p:sp>
        <p:nvSpPr>
          <p:cNvPr id="19461" name="Rectangle 3"/>
          <p:cNvSpPr>
            <a:spLocks noGrp="1" noChangeArrowheads="1"/>
          </p:cNvSpPr>
          <p:nvPr>
            <p:ph type="body" idx="4294967295"/>
          </p:nvPr>
        </p:nvSpPr>
        <p:spPr>
          <a:xfrm>
            <a:off x="1371600" y="2017713"/>
            <a:ext cx="7772400" cy="4114800"/>
          </a:xfrm>
        </p:spPr>
        <p:txBody>
          <a:bodyPr/>
          <a:lstStyle/>
          <a:p>
            <a:pPr eaLnBrk="1" hangingPunct="1">
              <a:lnSpc>
                <a:spcPct val="90000"/>
              </a:lnSpc>
            </a:pPr>
            <a:r>
              <a:rPr lang="en-US" sz="3600" dirty="0" smtClean="0"/>
              <a:t>Read and understand</a:t>
            </a:r>
          </a:p>
          <a:p>
            <a:pPr lvl="1" eaLnBrk="1" hangingPunct="1">
              <a:lnSpc>
                <a:spcPct val="90000"/>
              </a:lnSpc>
            </a:pPr>
            <a:r>
              <a:rPr lang="en-US" sz="3200" dirty="0" smtClean="0"/>
              <a:t>read 3 </a:t>
            </a:r>
            <a:r>
              <a:rPr lang="en-US" sz="3200" dirty="0"/>
              <a:t>times </a:t>
            </a:r>
            <a:r>
              <a:rPr lang="en-US" sz="3200" dirty="0" smtClean="0"/>
              <a:t>the description </a:t>
            </a:r>
            <a:r>
              <a:rPr lang="en-US" sz="3200" dirty="0"/>
              <a:t>and have a very clear idea of the practical </a:t>
            </a:r>
            <a:r>
              <a:rPr lang="en-US" sz="3200" dirty="0" smtClean="0"/>
              <a:t>situation</a:t>
            </a:r>
          </a:p>
          <a:p>
            <a:pPr eaLnBrk="1" hangingPunct="1">
              <a:lnSpc>
                <a:spcPct val="90000"/>
              </a:lnSpc>
            </a:pPr>
            <a:r>
              <a:rPr lang="en-US" sz="2800" dirty="0" smtClean="0"/>
              <a:t>External tables</a:t>
            </a:r>
          </a:p>
          <a:p>
            <a:pPr lvl="1" eaLnBrk="1" hangingPunct="1">
              <a:lnSpc>
                <a:spcPct val="90000"/>
              </a:lnSpc>
            </a:pPr>
            <a:r>
              <a:rPr lang="en-US" sz="2400" dirty="0" smtClean="0"/>
              <a:t>start </a:t>
            </a:r>
            <a:r>
              <a:rPr lang="en-US" sz="2400" dirty="0"/>
              <a:t>with the external tables, the ones which are the pillars of the database. Usually these are identified by things which rarely change, such as people, places, objects. These are often evident from the database's description </a:t>
            </a:r>
          </a:p>
        </p:txBody>
      </p:sp>
    </p:spTree>
    <p:extLst>
      <p:ext uri="{BB962C8B-B14F-4D97-AF65-F5344CB8AC3E}">
        <p14:creationId xmlns:p14="http://schemas.microsoft.com/office/powerpoint/2010/main" val="3831358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dirty="0" smtClean="0"/>
              <a:t>Design a database</a:t>
            </a:r>
            <a:endParaRPr lang="en-US" sz="3600" dirty="0" smtClean="0"/>
          </a:p>
        </p:txBody>
      </p:sp>
      <p:sp>
        <p:nvSpPr>
          <p:cNvPr id="16386" name="Segnaposto data 3"/>
          <p:cNvSpPr>
            <a:spLocks noGrp="1"/>
          </p:cNvSpPr>
          <p:nvPr>
            <p:ph type="dt" sz="quarter" idx="10"/>
          </p:nvPr>
        </p:nvSpPr>
        <p:spPr/>
        <p:txBody>
          <a:bodyPr/>
          <a:lstStyle/>
          <a:p>
            <a:pPr>
              <a:defRPr/>
            </a:pPr>
            <a:r>
              <a:rPr lang="it-IT" smtClean="0"/>
              <a:t>8 June 2013</a:t>
            </a:r>
            <a:endParaRPr lang="en-US"/>
          </a:p>
        </p:txBody>
      </p:sp>
      <p:sp>
        <p:nvSpPr>
          <p:cNvPr id="16387" name="Segnaposto numero diapositiva 5"/>
          <p:cNvSpPr>
            <a:spLocks noGrp="1"/>
          </p:cNvSpPr>
          <p:nvPr>
            <p:ph type="sldNum" sz="quarter" idx="12"/>
          </p:nvPr>
        </p:nvSpPr>
        <p:spPr/>
        <p:txBody>
          <a:bodyPr/>
          <a:lstStyle/>
          <a:p>
            <a:pPr>
              <a:defRPr/>
            </a:pPr>
            <a:fld id="{F1CA56FC-3478-4026-AA7F-73EB6617C85E}" type="slidenum">
              <a:rPr lang="en-US" smtClean="0"/>
              <a:pPr>
                <a:defRPr/>
              </a:pPr>
              <a:t>6</a:t>
            </a:fld>
            <a:endParaRPr lang="en-US" smtClean="0"/>
          </a:p>
        </p:txBody>
      </p:sp>
      <p:sp>
        <p:nvSpPr>
          <p:cNvPr id="19461" name="Rectangle 3"/>
          <p:cNvSpPr>
            <a:spLocks noGrp="1" noChangeArrowheads="1"/>
          </p:cNvSpPr>
          <p:nvPr>
            <p:ph type="body" idx="4294967295"/>
          </p:nvPr>
        </p:nvSpPr>
        <p:spPr>
          <a:xfrm>
            <a:off x="1371600" y="2017713"/>
            <a:ext cx="7772400" cy="4114800"/>
          </a:xfrm>
        </p:spPr>
        <p:txBody>
          <a:bodyPr/>
          <a:lstStyle/>
          <a:p>
            <a:pPr eaLnBrk="1" hangingPunct="1">
              <a:lnSpc>
                <a:spcPct val="90000"/>
              </a:lnSpc>
            </a:pPr>
            <a:r>
              <a:rPr lang="en-US" sz="2400" dirty="0" smtClean="0"/>
              <a:t>Relations</a:t>
            </a:r>
          </a:p>
          <a:p>
            <a:pPr lvl="1" eaLnBrk="1" hangingPunct="1">
              <a:lnSpc>
                <a:spcPct val="90000"/>
              </a:lnSpc>
            </a:pPr>
            <a:r>
              <a:rPr lang="en-US" sz="2000" dirty="0" smtClean="0"/>
              <a:t>decide </a:t>
            </a:r>
            <a:r>
              <a:rPr lang="en-US" sz="2000" dirty="0"/>
              <a:t>which relation these </a:t>
            </a:r>
            <a:r>
              <a:rPr lang="en-US" sz="2000" dirty="0" smtClean="0"/>
              <a:t>tables </a:t>
            </a:r>
            <a:r>
              <a:rPr lang="en-US" sz="2000" dirty="0"/>
              <a:t>have among themselves, check that the relations that you decide are logical (according to real situation) and are compliant with </a:t>
            </a:r>
            <a:r>
              <a:rPr lang="en-US" sz="2000" dirty="0" smtClean="0"/>
              <a:t>database's </a:t>
            </a:r>
            <a:r>
              <a:rPr lang="en-US" sz="2000" dirty="0"/>
              <a:t>description </a:t>
            </a:r>
          </a:p>
          <a:p>
            <a:pPr lvl="1" eaLnBrk="1" hangingPunct="1">
              <a:lnSpc>
                <a:spcPct val="90000"/>
              </a:lnSpc>
            </a:pPr>
            <a:r>
              <a:rPr lang="en-US" sz="2000" dirty="0" smtClean="0"/>
              <a:t>now </a:t>
            </a:r>
            <a:r>
              <a:rPr lang="en-US" sz="2000" dirty="0"/>
              <a:t>build the appropriate relations (inserting, if it is necessary, foreign keys) or insert appropriate junction </a:t>
            </a:r>
            <a:r>
              <a:rPr lang="en-US" sz="2000" dirty="0" smtClean="0"/>
              <a:t>tables</a:t>
            </a:r>
          </a:p>
          <a:p>
            <a:pPr eaLnBrk="1" hangingPunct="1">
              <a:lnSpc>
                <a:spcPct val="90000"/>
              </a:lnSpc>
            </a:pPr>
            <a:r>
              <a:rPr lang="en-US" sz="2400" dirty="0" smtClean="0"/>
              <a:t>Relations check</a:t>
            </a:r>
          </a:p>
          <a:p>
            <a:pPr marL="914400" lvl="1" indent="-457200" eaLnBrk="1" hangingPunct="1">
              <a:lnSpc>
                <a:spcPct val="90000"/>
              </a:lnSpc>
              <a:buSzPct val="100000"/>
              <a:buFont typeface="+mj-lt"/>
              <a:buAutoNum type="arabicPeriod"/>
            </a:pPr>
            <a:r>
              <a:rPr lang="en-US" sz="2000" dirty="0" smtClean="0"/>
              <a:t>one-to-many </a:t>
            </a:r>
            <a:r>
              <a:rPr lang="en-US" sz="2000" dirty="0"/>
              <a:t>and many-to-one properly oriented </a:t>
            </a:r>
            <a:endParaRPr lang="it-IT" sz="2000" dirty="0" smtClean="0"/>
          </a:p>
          <a:p>
            <a:pPr marL="914400" lvl="1" indent="-457200" eaLnBrk="1" hangingPunct="1">
              <a:lnSpc>
                <a:spcPct val="90000"/>
              </a:lnSpc>
              <a:buSzPct val="100000"/>
              <a:buFont typeface="+mj-lt"/>
              <a:buAutoNum type="arabicPeriod"/>
            </a:pPr>
            <a:r>
              <a:rPr lang="en-US" sz="2000" dirty="0" smtClean="0"/>
              <a:t>no </a:t>
            </a:r>
            <a:r>
              <a:rPr lang="en-US" sz="2000" dirty="0"/>
              <a:t>relation is one-to-one </a:t>
            </a:r>
            <a:endParaRPr lang="it-IT" sz="2000" dirty="0" smtClean="0"/>
          </a:p>
          <a:p>
            <a:pPr marL="914400" lvl="1" indent="-457200" eaLnBrk="1" hangingPunct="1">
              <a:lnSpc>
                <a:spcPct val="90000"/>
              </a:lnSpc>
              <a:buSzPct val="100000"/>
              <a:buFont typeface="+mj-lt"/>
              <a:buAutoNum type="arabicPeriod"/>
            </a:pPr>
            <a:r>
              <a:rPr lang="en-US" sz="2000" dirty="0" smtClean="0"/>
              <a:t>many-to-many </a:t>
            </a:r>
            <a:r>
              <a:rPr lang="en-US" sz="2000" dirty="0">
                <a:sym typeface="Wingdings" pitchFamily="2" charset="2"/>
              </a:rPr>
              <a:t></a:t>
            </a:r>
            <a:r>
              <a:rPr lang="en-US" sz="2000" dirty="0"/>
              <a:t> junction tables and eventually details table</a:t>
            </a:r>
            <a:r>
              <a:rPr lang="en-US" sz="2000" dirty="0" smtClean="0"/>
              <a:t>,</a:t>
            </a:r>
            <a:endParaRPr lang="it-IT" sz="2000" dirty="0" smtClean="0"/>
          </a:p>
          <a:p>
            <a:pPr marL="914400" lvl="1" indent="-457200" eaLnBrk="1" hangingPunct="1">
              <a:lnSpc>
                <a:spcPct val="90000"/>
              </a:lnSpc>
              <a:buSzPct val="100000"/>
              <a:buFont typeface="+mj-lt"/>
              <a:buAutoNum type="arabicPeriod"/>
            </a:pPr>
            <a:r>
              <a:rPr lang="en-US" sz="1800" dirty="0" smtClean="0"/>
              <a:t>“</a:t>
            </a:r>
            <a:r>
              <a:rPr lang="en-US" sz="1800" dirty="0"/>
              <a:t>1” side is really a “1” side and does not instead need a many-to-many </a:t>
            </a:r>
            <a:r>
              <a:rPr lang="en-US" sz="1800" dirty="0" smtClean="0"/>
              <a:t>relation</a:t>
            </a:r>
            <a:endParaRPr lang="en-US" sz="1800" dirty="0"/>
          </a:p>
        </p:txBody>
      </p:sp>
    </p:spTree>
    <p:extLst>
      <p:ext uri="{BB962C8B-B14F-4D97-AF65-F5344CB8AC3E}">
        <p14:creationId xmlns:p14="http://schemas.microsoft.com/office/powerpoint/2010/main" val="2660678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dirty="0"/>
              <a:t>Design a database</a:t>
            </a:r>
            <a:endParaRPr lang="en-US" sz="3600" dirty="0" smtClean="0"/>
          </a:p>
        </p:txBody>
      </p:sp>
      <p:sp>
        <p:nvSpPr>
          <p:cNvPr id="16386" name="Segnaposto data 3"/>
          <p:cNvSpPr>
            <a:spLocks noGrp="1"/>
          </p:cNvSpPr>
          <p:nvPr>
            <p:ph type="dt" sz="quarter" idx="10"/>
          </p:nvPr>
        </p:nvSpPr>
        <p:spPr/>
        <p:txBody>
          <a:bodyPr/>
          <a:lstStyle/>
          <a:p>
            <a:pPr>
              <a:defRPr/>
            </a:pPr>
            <a:r>
              <a:rPr lang="it-IT" smtClean="0"/>
              <a:t>8 June 2013</a:t>
            </a:r>
            <a:endParaRPr lang="en-US"/>
          </a:p>
        </p:txBody>
      </p:sp>
      <p:sp>
        <p:nvSpPr>
          <p:cNvPr id="16387" name="Segnaposto numero diapositiva 5"/>
          <p:cNvSpPr>
            <a:spLocks noGrp="1"/>
          </p:cNvSpPr>
          <p:nvPr>
            <p:ph type="sldNum" sz="quarter" idx="12"/>
          </p:nvPr>
        </p:nvSpPr>
        <p:spPr/>
        <p:txBody>
          <a:bodyPr/>
          <a:lstStyle/>
          <a:p>
            <a:pPr>
              <a:defRPr/>
            </a:pPr>
            <a:fld id="{F1CA56FC-3478-4026-AA7F-73EB6617C85E}" type="slidenum">
              <a:rPr lang="en-US" smtClean="0"/>
              <a:pPr>
                <a:defRPr/>
              </a:pPr>
              <a:t>7</a:t>
            </a:fld>
            <a:endParaRPr lang="en-US" smtClean="0"/>
          </a:p>
        </p:txBody>
      </p:sp>
      <p:sp>
        <p:nvSpPr>
          <p:cNvPr id="19461" name="Rectangle 3"/>
          <p:cNvSpPr>
            <a:spLocks noGrp="1" noChangeArrowheads="1"/>
          </p:cNvSpPr>
          <p:nvPr>
            <p:ph type="body" idx="4294967295"/>
          </p:nvPr>
        </p:nvSpPr>
        <p:spPr>
          <a:xfrm>
            <a:off x="1371600" y="2017713"/>
            <a:ext cx="7772400" cy="4114800"/>
          </a:xfrm>
        </p:spPr>
        <p:txBody>
          <a:bodyPr/>
          <a:lstStyle/>
          <a:p>
            <a:pPr eaLnBrk="1" hangingPunct="1">
              <a:lnSpc>
                <a:spcPct val="90000"/>
              </a:lnSpc>
            </a:pPr>
            <a:r>
              <a:rPr lang="en-US" sz="2400" dirty="0" smtClean="0"/>
              <a:t>Check</a:t>
            </a:r>
          </a:p>
          <a:p>
            <a:pPr lvl="1" eaLnBrk="1" hangingPunct="1">
              <a:lnSpc>
                <a:spcPct val="90000"/>
              </a:lnSpc>
            </a:pPr>
            <a:r>
              <a:rPr lang="en-US" sz="2000" dirty="0" smtClean="0"/>
              <a:t>check </a:t>
            </a:r>
            <a:r>
              <a:rPr lang="en-US" sz="2000" dirty="0"/>
              <a:t>again that the database is compliant with the requests and that all the relations make sense </a:t>
            </a:r>
          </a:p>
          <a:p>
            <a:pPr lvl="1" eaLnBrk="1" hangingPunct="1">
              <a:lnSpc>
                <a:spcPct val="90000"/>
              </a:lnSpc>
            </a:pPr>
            <a:r>
              <a:rPr lang="en-US" sz="2000" dirty="0" smtClean="0"/>
              <a:t>check </a:t>
            </a:r>
            <a:r>
              <a:rPr lang="en-US" sz="2000" dirty="0"/>
              <a:t>also that the database is able to satisfy the final question (probably you'll have to add fields) </a:t>
            </a:r>
          </a:p>
          <a:p>
            <a:pPr eaLnBrk="1" hangingPunct="1">
              <a:lnSpc>
                <a:spcPct val="90000"/>
              </a:lnSpc>
            </a:pPr>
            <a:r>
              <a:rPr lang="en-US" sz="2400" dirty="0" smtClean="0"/>
              <a:t>Fields</a:t>
            </a:r>
          </a:p>
          <a:p>
            <a:pPr lvl="1" eaLnBrk="1" hangingPunct="1">
              <a:lnSpc>
                <a:spcPct val="90000"/>
              </a:lnSpc>
            </a:pPr>
            <a:r>
              <a:rPr lang="en-US" sz="2000" dirty="0" smtClean="0"/>
              <a:t>put </a:t>
            </a:r>
            <a:r>
              <a:rPr lang="en-US" sz="2000" dirty="0"/>
              <a:t>all the fields' types and </a:t>
            </a:r>
            <a:r>
              <a:rPr lang="en-US" sz="2000" dirty="0" smtClean="0"/>
              <a:t>requested options </a:t>
            </a:r>
          </a:p>
          <a:p>
            <a:pPr lvl="1" eaLnBrk="1" hangingPunct="1">
              <a:lnSpc>
                <a:spcPct val="90000"/>
              </a:lnSpc>
            </a:pPr>
            <a:r>
              <a:rPr lang="en-US" sz="2000" dirty="0" smtClean="0"/>
              <a:t>write </a:t>
            </a:r>
            <a:r>
              <a:rPr lang="en-US" sz="2000" dirty="0"/>
              <a:t>a description of the not obvious </a:t>
            </a:r>
            <a:r>
              <a:rPr lang="en-US" sz="2000" dirty="0" smtClean="0"/>
              <a:t>fields</a:t>
            </a:r>
            <a:endParaRPr lang="en-US" sz="2000" dirty="0"/>
          </a:p>
          <a:p>
            <a:pPr eaLnBrk="1" hangingPunct="1">
              <a:lnSpc>
                <a:spcPct val="90000"/>
              </a:lnSpc>
            </a:pPr>
            <a:r>
              <a:rPr lang="en-US" sz="2400" dirty="0" smtClean="0"/>
              <a:t>Queries</a:t>
            </a:r>
          </a:p>
          <a:p>
            <a:pPr lvl="1" eaLnBrk="1" hangingPunct="1">
              <a:lnSpc>
                <a:spcPct val="90000"/>
              </a:lnSpc>
            </a:pPr>
            <a:r>
              <a:rPr lang="en-US" sz="2000" dirty="0" smtClean="0"/>
              <a:t>write </a:t>
            </a:r>
            <a:r>
              <a:rPr lang="en-US" sz="2000" dirty="0"/>
              <a:t>the requested queries, avoiding to use fields that you do not have</a:t>
            </a:r>
            <a:r>
              <a:rPr lang="en-US" sz="2000" dirty="0" smtClean="0"/>
              <a:t>.</a:t>
            </a:r>
          </a:p>
          <a:p>
            <a:pPr eaLnBrk="1" hangingPunct="1">
              <a:lnSpc>
                <a:spcPct val="90000"/>
              </a:lnSpc>
            </a:pPr>
            <a:r>
              <a:rPr lang="en-US" sz="2400" dirty="0" smtClean="0"/>
              <a:t>Justify every non-standard choice you take</a:t>
            </a:r>
            <a:endParaRPr lang="en-US" sz="2400" dirty="0" smtClean="0"/>
          </a:p>
          <a:p>
            <a:pPr eaLnBrk="1" hangingPunct="1">
              <a:lnSpc>
                <a:spcPct val="80000"/>
              </a:lnSpc>
            </a:pPr>
            <a:endParaRPr lang="en-US" sz="1600" dirty="0" smtClean="0"/>
          </a:p>
          <a:p>
            <a:pPr lvl="1" eaLnBrk="1" hangingPunct="1">
              <a:lnSpc>
                <a:spcPct val="90000"/>
              </a:lnSpc>
            </a:pPr>
            <a:endParaRPr lang="en-US" sz="1800" dirty="0" smtClean="0"/>
          </a:p>
        </p:txBody>
      </p:sp>
    </p:spTree>
    <p:extLst>
      <p:ext uri="{BB962C8B-B14F-4D97-AF65-F5344CB8AC3E}">
        <p14:creationId xmlns:p14="http://schemas.microsoft.com/office/powerpoint/2010/main" val="2053346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data 1"/>
          <p:cNvSpPr>
            <a:spLocks noGrp="1"/>
          </p:cNvSpPr>
          <p:nvPr>
            <p:ph type="dt" sz="half" idx="10"/>
          </p:nvPr>
        </p:nvSpPr>
        <p:spPr>
          <a:xfrm>
            <a:off x="6012160" y="6407944"/>
            <a:ext cx="2635112" cy="365760"/>
          </a:xfrm>
        </p:spPr>
        <p:txBody>
          <a:bodyPr/>
          <a:lstStyle/>
          <a:p>
            <a:pPr>
              <a:defRPr/>
            </a:pPr>
            <a:r>
              <a:rPr lang="it-IT" sz="1200" smtClean="0"/>
              <a:t>8 June 2013</a:t>
            </a:r>
            <a:endParaRPr lang="en-US" sz="1200" dirty="0"/>
          </a:p>
        </p:txBody>
      </p:sp>
      <p:sp>
        <p:nvSpPr>
          <p:cNvPr id="18435" name="Segnaposto numero diapositiva 3"/>
          <p:cNvSpPr>
            <a:spLocks noGrp="1"/>
          </p:cNvSpPr>
          <p:nvPr>
            <p:ph type="sldNum" sz="quarter" idx="12"/>
          </p:nvPr>
        </p:nvSpPr>
        <p:spPr/>
        <p:txBody>
          <a:bodyPr/>
          <a:lstStyle/>
          <a:p>
            <a:pPr>
              <a:defRPr/>
            </a:pPr>
            <a:fld id="{6836244E-556A-4121-922C-D594E3547A5C}" type="slidenum">
              <a:rPr lang="en-US" sz="1200" smtClean="0"/>
              <a:pPr>
                <a:defRPr/>
              </a:pPr>
              <a:t>8</a:t>
            </a:fld>
            <a:endParaRPr lang="en-US" sz="1200" dirty="0" smtClean="0"/>
          </a:p>
        </p:txBody>
      </p:sp>
      <p:sp>
        <p:nvSpPr>
          <p:cNvPr id="8198" name="Rectangle 2"/>
          <p:cNvSpPr>
            <a:spLocks noGrp="1" noChangeArrowheads="1"/>
          </p:cNvSpPr>
          <p:nvPr>
            <p:ph type="title" idx="4294967295"/>
          </p:nvPr>
        </p:nvSpPr>
        <p:spPr>
          <a:xfrm>
            <a:off x="1547664" y="836712"/>
            <a:ext cx="6962775" cy="1143000"/>
          </a:xfrm>
        </p:spPr>
        <p:txBody>
          <a:bodyPr/>
          <a:lstStyle/>
          <a:p>
            <a:pPr eaLnBrk="1" hangingPunct="1"/>
            <a:r>
              <a:rPr lang="en-US" sz="3600" dirty="0" smtClean="0"/>
              <a:t>Home exercises: Your library</a:t>
            </a:r>
          </a:p>
        </p:txBody>
      </p:sp>
      <p:sp>
        <p:nvSpPr>
          <p:cNvPr id="8199" name="Rectangle 3"/>
          <p:cNvSpPr>
            <a:spLocks noGrp="1" noChangeArrowheads="1"/>
          </p:cNvSpPr>
          <p:nvPr>
            <p:ph type="body" idx="4294967295"/>
          </p:nvPr>
        </p:nvSpPr>
        <p:spPr>
          <a:xfrm>
            <a:off x="1371600" y="2017713"/>
            <a:ext cx="7772400" cy="4114800"/>
          </a:xfrm>
        </p:spPr>
        <p:txBody>
          <a:bodyPr/>
          <a:lstStyle/>
          <a:p>
            <a:pPr eaLnBrk="1" hangingPunct="1">
              <a:lnSpc>
                <a:spcPct val="90000"/>
              </a:lnSpc>
            </a:pPr>
            <a:r>
              <a:rPr lang="en-US" sz="2400" dirty="0" smtClean="0"/>
              <a:t>It is a database of your books and their authors.</a:t>
            </a:r>
          </a:p>
          <a:p>
            <a:pPr lvl="1" eaLnBrk="1" hangingPunct="1">
              <a:lnSpc>
                <a:spcPct val="90000"/>
              </a:lnSpc>
            </a:pPr>
            <a:r>
              <a:rPr lang="en-US" sz="2000" dirty="0" smtClean="0"/>
              <a:t>Suppose that each book has only one author. </a:t>
            </a:r>
          </a:p>
          <a:p>
            <a:pPr lvl="1" eaLnBrk="1" hangingPunct="1">
              <a:lnSpc>
                <a:spcPct val="90000"/>
              </a:lnSpc>
            </a:pPr>
            <a:r>
              <a:rPr lang="en-US" sz="2000" dirty="0" smtClean="0"/>
              <a:t>Typical fields may be title, number of pages, genre, language, price, publishing year, edition, author's name, surname, nationality, date of birth.</a:t>
            </a:r>
          </a:p>
          <a:p>
            <a:pPr eaLnBrk="1" hangingPunct="1">
              <a:lnSpc>
                <a:spcPct val="90000"/>
              </a:lnSpc>
            </a:pPr>
            <a:r>
              <a:rPr lang="en-US" sz="2400" dirty="0" smtClean="0"/>
              <a:t>Think at the content!</a:t>
            </a:r>
          </a:p>
          <a:p>
            <a:pPr lvl="1" eaLnBrk="1" hangingPunct="1">
              <a:lnSpc>
                <a:spcPct val="90000"/>
              </a:lnSpc>
            </a:pPr>
            <a:r>
              <a:rPr lang="en-US" sz="2000" dirty="0" smtClean="0"/>
              <a:t>Books</a:t>
            </a:r>
          </a:p>
          <a:p>
            <a:pPr lvl="1" eaLnBrk="1" hangingPunct="1">
              <a:lnSpc>
                <a:spcPct val="90000"/>
              </a:lnSpc>
            </a:pPr>
            <a:r>
              <a:rPr lang="en-US" sz="2000" dirty="0" smtClean="0"/>
              <a:t>Authors</a:t>
            </a:r>
          </a:p>
          <a:p>
            <a:pPr eaLnBrk="1" hangingPunct="1">
              <a:lnSpc>
                <a:spcPct val="90000"/>
              </a:lnSpc>
            </a:pPr>
            <a:r>
              <a:rPr lang="en-US" sz="2400" dirty="0" smtClean="0"/>
              <a:t>Think at the structure!</a:t>
            </a:r>
          </a:p>
          <a:p>
            <a:pPr lvl="1" eaLnBrk="1" hangingPunct="1">
              <a:lnSpc>
                <a:spcPct val="90000"/>
              </a:lnSpc>
            </a:pPr>
            <a:r>
              <a:rPr lang="en-US" sz="2000" dirty="0" smtClean="0"/>
              <a:t>Many to one relation</a:t>
            </a:r>
          </a:p>
          <a:p>
            <a:pPr eaLnBrk="1" hangingPunct="1">
              <a:lnSpc>
                <a:spcPct val="90000"/>
              </a:lnSpc>
            </a:pPr>
            <a:r>
              <a:rPr lang="en-US" sz="2400" dirty="0" smtClean="0"/>
              <a:t>Draw the schema!</a:t>
            </a: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data 1"/>
          <p:cNvSpPr>
            <a:spLocks noGrp="1"/>
          </p:cNvSpPr>
          <p:nvPr>
            <p:ph type="dt" sz="half" idx="10"/>
          </p:nvPr>
        </p:nvSpPr>
        <p:spPr>
          <a:xfrm>
            <a:off x="5796136" y="6407944"/>
            <a:ext cx="2851136" cy="365760"/>
          </a:xfrm>
        </p:spPr>
        <p:txBody>
          <a:bodyPr/>
          <a:lstStyle/>
          <a:p>
            <a:pPr>
              <a:defRPr/>
            </a:pPr>
            <a:r>
              <a:rPr lang="it-IT" sz="1200" smtClean="0"/>
              <a:t>8 June 2013</a:t>
            </a:r>
            <a:endParaRPr lang="en-US" sz="1200" dirty="0"/>
          </a:p>
        </p:txBody>
      </p:sp>
      <p:sp>
        <p:nvSpPr>
          <p:cNvPr id="25603" name="Segnaposto numero diapositiva 3"/>
          <p:cNvSpPr>
            <a:spLocks noGrp="1"/>
          </p:cNvSpPr>
          <p:nvPr>
            <p:ph type="sldNum" sz="quarter" idx="12"/>
          </p:nvPr>
        </p:nvSpPr>
        <p:spPr/>
        <p:txBody>
          <a:bodyPr/>
          <a:lstStyle/>
          <a:p>
            <a:pPr>
              <a:defRPr/>
            </a:pPr>
            <a:fld id="{83685AC0-CD5F-4BAA-AFD9-67A748DE3686}" type="slidenum">
              <a:rPr lang="en-US" sz="1200" smtClean="0"/>
              <a:pPr>
                <a:defRPr/>
              </a:pPr>
              <a:t>9</a:t>
            </a:fld>
            <a:endParaRPr lang="en-US" sz="1200" dirty="0" smtClean="0"/>
          </a:p>
        </p:txBody>
      </p:sp>
      <p:sp>
        <p:nvSpPr>
          <p:cNvPr id="9223" name="Rectangle 3"/>
          <p:cNvSpPr>
            <a:spLocks noGrp="1" noChangeArrowheads="1"/>
          </p:cNvSpPr>
          <p:nvPr>
            <p:ph type="body" idx="4294967295"/>
          </p:nvPr>
        </p:nvSpPr>
        <p:spPr>
          <a:xfrm>
            <a:off x="1371600" y="2017713"/>
            <a:ext cx="7772400" cy="4114800"/>
          </a:xfrm>
        </p:spPr>
        <p:txBody>
          <a:bodyPr>
            <a:normAutofit lnSpcReduction="10000"/>
          </a:bodyPr>
          <a:lstStyle/>
          <a:p>
            <a:pPr eaLnBrk="1" hangingPunct="1">
              <a:lnSpc>
                <a:spcPct val="90000"/>
              </a:lnSpc>
            </a:pPr>
            <a:r>
              <a:rPr lang="en-US" sz="2400" dirty="0" smtClean="0"/>
              <a:t>It is a temporal database which handles data regarding students and their exams and lecturers</a:t>
            </a:r>
          </a:p>
          <a:p>
            <a:pPr lvl="1" eaLnBrk="1" hangingPunct="1">
              <a:lnSpc>
                <a:spcPct val="90000"/>
              </a:lnSpc>
            </a:pPr>
            <a:r>
              <a:rPr lang="en-US" sz="2000" dirty="0" smtClean="0"/>
              <a:t>Typical fields may be exam’s </a:t>
            </a:r>
            <a:r>
              <a:rPr lang="it-IT" sz="2000" dirty="0" err="1" smtClean="0"/>
              <a:t>name</a:t>
            </a:r>
            <a:r>
              <a:rPr lang="it-IT" sz="2000" dirty="0" smtClean="0"/>
              <a:t>, </a:t>
            </a:r>
            <a:r>
              <a:rPr lang="it-IT" sz="2000" dirty="0" err="1" smtClean="0"/>
              <a:t>semester</a:t>
            </a:r>
            <a:r>
              <a:rPr lang="it-IT" sz="2000" dirty="0" smtClean="0"/>
              <a:t>, </a:t>
            </a:r>
            <a:r>
              <a:rPr lang="it-IT" sz="2000" dirty="0" err="1" smtClean="0"/>
              <a:t>credits</a:t>
            </a:r>
            <a:r>
              <a:rPr lang="it-IT" sz="2000" dirty="0" smtClean="0"/>
              <a:t>, </a:t>
            </a:r>
            <a:r>
              <a:rPr lang="it-IT" sz="2000" dirty="0" err="1" smtClean="0"/>
              <a:t>language</a:t>
            </a:r>
            <a:r>
              <a:rPr lang="it-IT" sz="2000" dirty="0" smtClean="0"/>
              <a:t>, and </a:t>
            </a:r>
            <a:r>
              <a:rPr lang="it-IT" sz="2000" dirty="0" err="1" smtClean="0"/>
              <a:t>student’s</a:t>
            </a:r>
            <a:r>
              <a:rPr lang="it-IT" sz="2000" dirty="0" smtClean="0"/>
              <a:t> first </a:t>
            </a:r>
            <a:r>
              <a:rPr lang="it-IT" sz="2000" dirty="0" err="1" smtClean="0"/>
              <a:t>name</a:t>
            </a:r>
            <a:r>
              <a:rPr lang="it-IT" sz="2000" dirty="0" smtClean="0"/>
              <a:t>, last </a:t>
            </a:r>
            <a:r>
              <a:rPr lang="it-IT" sz="2000" dirty="0" err="1" smtClean="0"/>
              <a:t>name</a:t>
            </a:r>
            <a:r>
              <a:rPr lang="it-IT" sz="2000" dirty="0" smtClean="0"/>
              <a:t>, </a:t>
            </a:r>
            <a:r>
              <a:rPr lang="it-IT" sz="2000" dirty="0" err="1" smtClean="0"/>
              <a:t>enrolment</a:t>
            </a:r>
            <a:r>
              <a:rPr lang="it-IT" sz="2000" dirty="0" smtClean="0"/>
              <a:t> </a:t>
            </a:r>
            <a:r>
              <a:rPr lang="it-IT" sz="2000" dirty="0" err="1" smtClean="0"/>
              <a:t>year</a:t>
            </a:r>
            <a:r>
              <a:rPr lang="it-IT" sz="2000" dirty="0" smtClean="0"/>
              <a:t>, </a:t>
            </a:r>
            <a:r>
              <a:rPr lang="it-IT" sz="2000" dirty="0" err="1" smtClean="0"/>
              <a:t>degree</a:t>
            </a:r>
            <a:r>
              <a:rPr lang="it-IT" sz="2000" dirty="0" smtClean="0"/>
              <a:t> </a:t>
            </a:r>
            <a:r>
              <a:rPr lang="it-IT" sz="2000" dirty="0" err="1" smtClean="0"/>
              <a:t>course</a:t>
            </a:r>
            <a:r>
              <a:rPr lang="it-IT" sz="2000" dirty="0" smtClean="0"/>
              <a:t>, </a:t>
            </a:r>
            <a:r>
              <a:rPr lang="it-IT" sz="2000" dirty="0" err="1" smtClean="0"/>
              <a:t>student</a:t>
            </a:r>
            <a:r>
              <a:rPr lang="it-IT" sz="2000" dirty="0" smtClean="0"/>
              <a:t> </a:t>
            </a:r>
            <a:r>
              <a:rPr lang="it-IT" sz="2000" dirty="0" err="1" smtClean="0"/>
              <a:t>number</a:t>
            </a:r>
            <a:r>
              <a:rPr lang="en-US" sz="2000" dirty="0" smtClean="0"/>
              <a:t>.</a:t>
            </a:r>
          </a:p>
          <a:p>
            <a:pPr eaLnBrk="1" hangingPunct="1">
              <a:lnSpc>
                <a:spcPct val="90000"/>
              </a:lnSpc>
            </a:pPr>
            <a:r>
              <a:rPr lang="en-US" sz="2400" dirty="0" smtClean="0"/>
              <a:t>Think at the content!</a:t>
            </a:r>
          </a:p>
          <a:p>
            <a:pPr lvl="1" eaLnBrk="1" hangingPunct="1">
              <a:lnSpc>
                <a:spcPct val="90000"/>
              </a:lnSpc>
            </a:pPr>
            <a:r>
              <a:rPr lang="en-US" sz="2000" dirty="0" smtClean="0"/>
              <a:t>Students</a:t>
            </a:r>
          </a:p>
          <a:p>
            <a:pPr lvl="1" eaLnBrk="1" hangingPunct="1">
              <a:lnSpc>
                <a:spcPct val="90000"/>
              </a:lnSpc>
            </a:pPr>
            <a:r>
              <a:rPr lang="en-US" sz="2000" dirty="0" smtClean="0"/>
              <a:t>Exams</a:t>
            </a:r>
          </a:p>
          <a:p>
            <a:pPr lvl="1" eaLnBrk="1" hangingPunct="1">
              <a:lnSpc>
                <a:spcPct val="90000"/>
              </a:lnSpc>
            </a:pPr>
            <a:r>
              <a:rPr lang="en-US" sz="2000" dirty="0" smtClean="0"/>
              <a:t>Professors</a:t>
            </a:r>
          </a:p>
          <a:p>
            <a:pPr eaLnBrk="1" hangingPunct="1">
              <a:lnSpc>
                <a:spcPct val="90000"/>
              </a:lnSpc>
            </a:pPr>
            <a:r>
              <a:rPr lang="en-US" sz="2400" dirty="0" smtClean="0"/>
              <a:t>Think at the structure!</a:t>
            </a:r>
          </a:p>
          <a:p>
            <a:pPr lvl="1" eaLnBrk="1" hangingPunct="1">
              <a:lnSpc>
                <a:spcPct val="90000"/>
              </a:lnSpc>
            </a:pPr>
            <a:r>
              <a:rPr lang="en-US" sz="2000" dirty="0" smtClean="0"/>
              <a:t>Many to many relation </a:t>
            </a:r>
            <a:r>
              <a:rPr lang="en-US" sz="2000" dirty="0" smtClean="0">
                <a:sym typeface="Wingdings" pitchFamily="2" charset="2"/>
              </a:rPr>
              <a:t> you need two extra tables</a:t>
            </a:r>
            <a:endParaRPr lang="en-US" sz="2000" dirty="0" smtClean="0"/>
          </a:p>
          <a:p>
            <a:pPr eaLnBrk="1" hangingPunct="1">
              <a:lnSpc>
                <a:spcPct val="90000"/>
              </a:lnSpc>
            </a:pPr>
            <a:r>
              <a:rPr lang="en-US" sz="2400" dirty="0" smtClean="0"/>
              <a:t>Draw the schema!</a:t>
            </a:r>
          </a:p>
        </p:txBody>
      </p:sp>
      <p:sp>
        <p:nvSpPr>
          <p:cNvPr id="9224" name="Rectangle 2"/>
          <p:cNvSpPr>
            <a:spLocks noChangeArrowheads="1"/>
          </p:cNvSpPr>
          <p:nvPr/>
        </p:nvSpPr>
        <p:spPr bwMode="auto">
          <a:xfrm>
            <a:off x="1331640" y="631826"/>
            <a:ext cx="6962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dirty="0">
                <a:solidFill>
                  <a:schemeClr val="tx2"/>
                </a:solidFill>
              </a:rPr>
              <a:t>Home exercise: </a:t>
            </a:r>
            <a:r>
              <a:rPr lang="en-US" sz="3600" dirty="0" smtClean="0">
                <a:solidFill>
                  <a:schemeClr val="tx2"/>
                </a:solidFill>
              </a:rPr>
              <a:t>students, exams and lecturers</a:t>
            </a:r>
            <a:endParaRPr lang="en-US" sz="3600" dirty="0">
              <a:solidFill>
                <a:schemeClr val="tx2"/>
              </a:solidFill>
            </a:endParaRPr>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fumature">
  <a:themeElements>
    <a:clrScheme name="Sfuma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fumatur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fumatur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fuma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fumatur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fumatur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fumatur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fumatur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fumatur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fumature">
  <a:themeElements>
    <a:clrScheme name="Sfuma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fumatur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fumatur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fuma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fumatur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fumatur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fumatur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fumatur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fumatur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fuma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docProps/app.xml><?xml version="1.0" encoding="utf-8"?>
<Properties xmlns="http://schemas.openxmlformats.org/officeDocument/2006/extended-properties" xmlns:vt="http://schemas.openxmlformats.org/officeDocument/2006/docPropsVTypes">
  <Template>C:\Programmi\Microsoft Office\Templates\Presentation Designs\Sfumature.pot</Template>
  <TotalTime>0</TotalTime>
  <Words>602</Words>
  <Application>Microsoft Office PowerPoint</Application>
  <PresentationFormat>On-screen Show (4:3)</PresentationFormat>
  <Paragraphs>114</Paragraphs>
  <Slides>9</Slides>
  <Notes>9</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Sfumature</vt:lpstr>
      <vt:lpstr>1_Sfumature</vt:lpstr>
      <vt:lpstr>Concourse</vt:lpstr>
      <vt:lpstr>Single table database in normal form</vt:lpstr>
      <vt:lpstr>Relational database</vt:lpstr>
      <vt:lpstr>Relational database</vt:lpstr>
      <vt:lpstr>Relational database</vt:lpstr>
      <vt:lpstr>Design a database</vt:lpstr>
      <vt:lpstr>Design a database</vt:lpstr>
      <vt:lpstr>Design a database</vt:lpstr>
      <vt:lpstr>Home exercises: Your library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Coletti</dc:creator>
  <cp:lastModifiedBy>Paolo Coletti</cp:lastModifiedBy>
  <cp:revision>594</cp:revision>
  <cp:lastPrinted>1601-01-01T00:00:00Z</cp:lastPrinted>
  <dcterms:created xsi:type="dcterms:W3CDTF">2005-02-10T10:33:28Z</dcterms:created>
  <dcterms:modified xsi:type="dcterms:W3CDTF">2013-06-07T12:15:06Z</dcterms:modified>
</cp:coreProperties>
</file>