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0" r:id="rId3"/>
    <p:sldId id="261" r:id="rId4"/>
    <p:sldId id="262" r:id="rId5"/>
    <p:sldId id="281" r:id="rId6"/>
    <p:sldId id="263" r:id="rId7"/>
    <p:sldId id="286" r:id="rId8"/>
    <p:sldId id="28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502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B14400-F8B4-41DD-A713-B3A28739B9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704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EC07B7C-DF04-44FC-ACA6-9A90026E73FB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9870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C07B7C-DF04-44FC-ACA6-9A90026E73FB}" type="slidenum">
              <a:rPr lang="it-IT" altLang="en-US" smtClean="0"/>
              <a:pPr>
                <a:defRPr/>
              </a:pPr>
              <a:t>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1191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25 Sep 2020</a:t>
            </a:r>
            <a:endParaRPr lang="it-IT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it-IT"/>
              <a:t>Windows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A8CBFFE-D543-40E5-8A8D-AC77504BA9D8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2097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E083A-CA07-4F39-8F39-C7EE9218F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96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4AEF-582E-49D8-9449-538827FE7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24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9BBF9-8C83-4999-8EBC-72DFA89FBA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0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0984C-1815-4BFE-A97D-D753D6440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D4EFA-2A65-4857-927C-73A610931A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72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C138-D338-4C7A-8438-055B88CE3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13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00054-B628-4F54-AF4C-A706991F8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5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AF085-3AC1-4368-A6B9-CDE1D6848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692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A25E5-02D1-4571-91C0-53D3F397C3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44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6077-E126-4933-B192-F0BCA90BA6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47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gray">
          <a:xfrm>
            <a:off x="9906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it-IT" altLang="it-IT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it-IT" altLang="it-IT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lo stile del titolo dello schema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Fare clic per modificare gli stili del testo dello schema</a:t>
            </a:r>
          </a:p>
          <a:p>
            <a:pPr lvl="1"/>
            <a:r>
              <a:rPr lang="en-US" altLang="it-IT"/>
              <a:t>Secondo livello</a:t>
            </a:r>
          </a:p>
          <a:p>
            <a:pPr lvl="2"/>
            <a:r>
              <a:rPr lang="en-US" altLang="it-IT"/>
              <a:t>Terzo livello</a:t>
            </a:r>
          </a:p>
          <a:p>
            <a:pPr lvl="3"/>
            <a:r>
              <a:rPr lang="en-US" altLang="it-IT"/>
              <a:t>Quarto livello</a:t>
            </a:r>
          </a:p>
          <a:p>
            <a:pPr lvl="4"/>
            <a:r>
              <a:rPr lang="en-US" altLang="it-IT"/>
              <a:t>Quinto livello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/>
              <a:t>25 Sep 2020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Windows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76B5C87-D130-473A-A8A9-BB5E865CE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3" name="Picture 14" descr="e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hyperlink" Target="http://images.google.it/imgres?imgurl=http://upload.wikimedia.org/wikipedia/uk/3/33/Linux-logo.jpg&amp;imgrefurl=http://uk.wikipedia.org/wiki/%D0%9B%D1%96%D0%BD%D1%83%D0%BA%D1%81&amp;h=237&amp;w=200&amp;sz=7&amp;tbnid=7DRD_wbpZDnOGM:&amp;tbnh=104&amp;tbnw=87&amp;hl=en&amp;start=1&amp;prev=/images?q%3Dlinux%2Blogo%26svnum%3D10%26hl%3Den%26lr%3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88DE9E-8267-42A5-9351-9701DD6B3D50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it-IT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620713"/>
            <a:ext cx="6858000" cy="1143000"/>
          </a:xfrm>
        </p:spPr>
        <p:txBody>
          <a:bodyPr/>
          <a:lstStyle/>
          <a:p>
            <a:pPr eaLnBrk="1" hangingPunct="1"/>
            <a:r>
              <a:rPr lang="en-US" altLang="it-IT" sz="3600" dirty="0"/>
              <a:t>Before starting	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7" y="2017713"/>
            <a:ext cx="67913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800" dirty="0"/>
              <a:t>If you are planning to use your own computer, make sure to have installed: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for these lessons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7-Zip for Windows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 err="1">
                <a:sym typeface="Wingdings" pitchFamily="2" charset="2"/>
              </a:rPr>
              <a:t>i</a:t>
            </a:r>
            <a:r>
              <a:rPr lang="en-US" altLang="it-IT" dirty="0">
                <a:sym typeface="Wingdings" pitchFamily="2" charset="2"/>
              </a:rPr>
              <a:t>-Zip or </a:t>
            </a:r>
            <a:r>
              <a:rPr lang="en-US" altLang="it-IT" dirty="0" err="1">
                <a:sym typeface="Wingdings" pitchFamily="2" charset="2"/>
              </a:rPr>
              <a:t>keka</a:t>
            </a:r>
            <a:r>
              <a:rPr lang="en-US" altLang="it-IT" dirty="0">
                <a:sym typeface="Wingdings" pitchFamily="2" charset="2"/>
              </a:rPr>
              <a:t> for Mac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for the rest of the course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Excel, possibly 365 but 2019, 2016, 2013 and 2010 should work as well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Access (not available for Mac)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dirty="0">
                <a:sym typeface="Wingdings" pitchFamily="2" charset="2"/>
              </a:rPr>
              <a:t>Alternatively you can use VMware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it-IT" sz="2800" dirty="0">
              <a:sym typeface="Wingdings" pitchFamily="2" charset="2"/>
            </a:endParaRPr>
          </a:p>
        </p:txBody>
      </p:sp>
      <p:sp>
        <p:nvSpPr>
          <p:cNvPr id="7175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400"/>
          </a:p>
        </p:txBody>
      </p:sp>
    </p:spTree>
    <p:extLst>
      <p:ext uri="{BB962C8B-B14F-4D97-AF65-F5344CB8AC3E}">
        <p14:creationId xmlns:p14="http://schemas.microsoft.com/office/powerpoint/2010/main" val="264863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BBF563-EBA6-4169-80C2-C39E0829429E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it-IT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Storage devices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Bits, Bytes, Kilobytes, MB, GB, Terabytes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/>
              <a:t>Hardware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Moore’s law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Disks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Internal hard disk 1 - 4 TB (50-100 €)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External hard disk 1 - 4 TB (50-100 €)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/>
              <a:t>Solid State Drive SSD up </a:t>
            </a:r>
            <a:r>
              <a:rPr lang="en-US" sz="2400"/>
              <a:t>to 1 TB </a:t>
            </a:r>
            <a:r>
              <a:rPr lang="en-US" sz="2400" dirty="0"/>
              <a:t>(up </a:t>
            </a:r>
            <a:r>
              <a:rPr lang="en-US" sz="2400"/>
              <a:t>to 100 </a:t>
            </a:r>
            <a:r>
              <a:rPr lang="en-US" sz="2400" dirty="0"/>
              <a:t>€)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35EDB0-822C-45E4-96B6-7CF794DFBB1B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it-IT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Storage devices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dirty="0"/>
              <a:t>Discs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CD 700 MB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DVD 4 GB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Blu-ray 25 GB</a:t>
            </a:r>
          </a:p>
          <a:p>
            <a:pPr lvl="2" eaLnBrk="1" hangingPunct="1">
              <a:lnSpc>
                <a:spcPct val="90000"/>
              </a:lnSpc>
            </a:pPr>
            <a:endParaRPr lang="en-US" altLang="it-IT" dirty="0"/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Need a reader to be 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Need a writer to be written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Large and easy to scratch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351776"/>
            <a:ext cx="6917524" cy="5245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cap="none" spc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</a:rPr>
              <a:t>OLD</a:t>
            </a:r>
          </a:p>
          <a:p>
            <a:pPr algn="ctr"/>
            <a:r>
              <a:rPr lang="en-US" sz="16600" b="1" dirty="0">
                <a:ln w="22225">
                  <a:noFill/>
                  <a:prstDash val="solid"/>
                </a:ln>
                <a:solidFill>
                  <a:srgbClr val="FF0000"/>
                </a:solidFill>
                <a:effectLst>
                  <a:glow rad="101600">
                    <a:srgbClr val="FF0000">
                      <a:alpha val="40000"/>
                    </a:srgbClr>
                  </a:glow>
                </a:effectLst>
              </a:rPr>
              <a:t>TECH</a:t>
            </a:r>
            <a:endParaRPr lang="en-US" sz="16600" b="1" cap="none" spc="0" dirty="0">
              <a:ln w="22225">
                <a:noFill/>
                <a:prstDash val="solid"/>
              </a:ln>
              <a:solidFill>
                <a:srgbClr val="FF0000"/>
              </a:solidFill>
              <a:effectLst>
                <a:glow rad="101600">
                  <a:srgbClr val="FF0000">
                    <a:alpha val="40000"/>
                  </a:srgb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5B5F95-455C-45F3-B33A-84066B9B70CC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it-IT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Storage devices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dirty="0"/>
              <a:t>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USB pen drive or memory stick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up to 500 GB (5-100 €)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Used mostly to move data</a:t>
            </a:r>
          </a:p>
          <a:p>
            <a:pPr lvl="1" eaLnBrk="1" hangingPunct="1">
              <a:lnSpc>
                <a:spcPct val="90000"/>
              </a:lnSpc>
            </a:pPr>
            <a:endParaRPr lang="en-US" altLang="it-IT" dirty="0"/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Memory cards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Camera, phones</a:t>
            </a:r>
          </a:p>
          <a:p>
            <a:pPr eaLnBrk="1" hangingPunct="1">
              <a:lnSpc>
                <a:spcPct val="90000"/>
              </a:lnSpc>
            </a:pPr>
            <a:endParaRPr lang="en-US" alt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C7DE2B-7298-417E-A18B-785097FD9218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it-IT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Software	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dirty="0"/>
              <a:t>Software types</a:t>
            </a:r>
          </a:p>
          <a:p>
            <a:pPr lvl="1" eaLnBrk="1" hangingPunct="1"/>
            <a:r>
              <a:rPr lang="en-US" altLang="it-IT" dirty="0"/>
              <a:t>Operating system</a:t>
            </a:r>
          </a:p>
          <a:p>
            <a:pPr lvl="2" eaLnBrk="1" hangingPunct="1"/>
            <a:r>
              <a:rPr lang="en-US" altLang="it-IT" dirty="0"/>
              <a:t>Takes care of devices</a:t>
            </a:r>
          </a:p>
          <a:p>
            <a:pPr lvl="2" eaLnBrk="1" hangingPunct="1"/>
            <a:r>
              <a:rPr lang="en-US" altLang="it-IT" dirty="0"/>
              <a:t>User-computer interface</a:t>
            </a:r>
          </a:p>
          <a:p>
            <a:pPr lvl="2" eaLnBrk="1" hangingPunct="1"/>
            <a:r>
              <a:rPr lang="en-US" altLang="it-IT" dirty="0"/>
              <a:t>Windows        macOS        Linux </a:t>
            </a:r>
          </a:p>
          <a:p>
            <a:pPr lvl="2" eaLnBrk="1" hangingPunct="1">
              <a:spcBef>
                <a:spcPts val="1200"/>
              </a:spcBef>
            </a:pPr>
            <a:r>
              <a:rPr lang="en-US" altLang="it-IT" dirty="0"/>
              <a:t>Android        iOS        </a:t>
            </a:r>
            <a:r>
              <a:rPr lang="en-US" altLang="it-IT" strike="sngStrike" dirty="0"/>
              <a:t>Windows Phone</a:t>
            </a:r>
            <a:r>
              <a:rPr lang="en-US" altLang="it-IT" dirty="0"/>
              <a:t> </a:t>
            </a:r>
          </a:p>
          <a:p>
            <a:pPr lvl="1" eaLnBrk="1" hangingPunct="1"/>
            <a:r>
              <a:rPr lang="en-US" altLang="it-IT" dirty="0"/>
              <a:t>Program files (Word, Excel, Skype, …)</a:t>
            </a:r>
          </a:p>
          <a:p>
            <a:pPr lvl="1" eaLnBrk="1" hangingPunct="1"/>
            <a:r>
              <a:rPr lang="en-US" altLang="it-IT" dirty="0"/>
              <a:t>Data files</a:t>
            </a:r>
          </a:p>
        </p:txBody>
      </p:sp>
      <p:pic>
        <p:nvPicPr>
          <p:cNvPr id="6151" name="Picture 5" descr="Linux-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771900"/>
            <a:ext cx="58896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64" r="15833"/>
          <a:stretch>
            <a:fillRect/>
          </a:stretch>
        </p:blipFill>
        <p:spPr bwMode="auto">
          <a:xfrm>
            <a:off x="3419475" y="4262438"/>
            <a:ext cx="70961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5" t="4166" r="26375" b="41147"/>
          <a:stretch>
            <a:fillRect/>
          </a:stretch>
        </p:blipFill>
        <p:spPr bwMode="auto">
          <a:xfrm>
            <a:off x="4719324" y="4325937"/>
            <a:ext cx="5730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r="78542"/>
          <a:stretch>
            <a:fillRect/>
          </a:stretch>
        </p:blipFill>
        <p:spPr bwMode="auto">
          <a:xfrm>
            <a:off x="7740650" y="4389438"/>
            <a:ext cx="5461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1437" y="3921640"/>
            <a:ext cx="494614" cy="467798"/>
          </a:xfrm>
          <a:prstGeom prst="rect">
            <a:avLst/>
          </a:prstGeom>
        </p:spPr>
      </p:pic>
      <p:pic>
        <p:nvPicPr>
          <p:cNvPr id="1026" name="Picture 2" descr="File:MacOS original logo.sv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7" t="5404" r="25962" b="46580"/>
          <a:stretch/>
        </p:blipFill>
        <p:spPr bwMode="auto">
          <a:xfrm>
            <a:off x="5437548" y="3824521"/>
            <a:ext cx="616272" cy="56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A14A96-7262-49B9-B023-ED7E8B933D94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it-IT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Software licenses	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Market cost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Freeware (Skype; Linux; 7-zip)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Shareware (mobile phone apps)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Commercial (Windows; Photoshop)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Subscription (Office 365; Photoshop CC)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Private</a:t>
            </a:r>
          </a:p>
          <a:p>
            <a:pPr lvl="2" eaLnBrk="1" hangingPunct="1">
              <a:lnSpc>
                <a:spcPct val="90000"/>
              </a:lnSpc>
            </a:pPr>
            <a:endParaRPr lang="en-US" altLang="it-IT" dirty="0"/>
          </a:p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Total cost of ownership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A14A96-7262-49B9-B023-ED7E8B933D94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it-IT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Software licenses	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it-IT" dirty="0"/>
              <a:t>Permission to modify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Free or Open Source (Linux)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Proprietary (Acrobat Reader; WinZip; Office)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it-IT" dirty="0"/>
              <a:t>Copyleft</a:t>
            </a:r>
          </a:p>
        </p:txBody>
      </p:sp>
    </p:spTree>
    <p:extLst>
      <p:ext uri="{BB962C8B-B14F-4D97-AF65-F5344CB8AC3E}">
        <p14:creationId xmlns:p14="http://schemas.microsoft.com/office/powerpoint/2010/main" val="20005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9F92FB-C81E-49E0-84CC-0D919C607266}" type="slidenum">
              <a:rPr lang="en-US" altLang="it-IT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it-IT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3600"/>
              <a:t>Software naming	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it-IT" sz="2400" dirty="0"/>
              <a:t>Name</a:t>
            </a:r>
          </a:p>
          <a:p>
            <a:pPr lvl="2" eaLnBrk="1" hangingPunct="1"/>
            <a:r>
              <a:rPr lang="en-US" altLang="it-IT" sz="2000" dirty="0"/>
              <a:t>Linux, Microsoft Office, Microsoft Windows</a:t>
            </a:r>
          </a:p>
          <a:p>
            <a:pPr lvl="1" eaLnBrk="1" hangingPunct="1"/>
            <a:r>
              <a:rPr lang="en-US" altLang="it-IT" sz="2400" dirty="0"/>
              <a:t>Distribution/edition</a:t>
            </a:r>
          </a:p>
          <a:p>
            <a:pPr lvl="2" eaLnBrk="1" hangingPunct="1"/>
            <a:r>
              <a:rPr lang="en-US" altLang="it-IT" sz="2000" dirty="0"/>
              <a:t>Linux Ubuntu</a:t>
            </a:r>
          </a:p>
          <a:p>
            <a:pPr lvl="2" eaLnBrk="1" hangingPunct="1"/>
            <a:r>
              <a:rPr lang="en-US" altLang="it-IT" sz="2000" dirty="0"/>
              <a:t>Microsoft Office Professional</a:t>
            </a:r>
          </a:p>
          <a:p>
            <a:pPr lvl="2" eaLnBrk="1" hangingPunct="1"/>
            <a:r>
              <a:rPr lang="en-US" altLang="it-IT" sz="2000" dirty="0"/>
              <a:t>Microsoft Windows Enterprise</a:t>
            </a:r>
          </a:p>
          <a:p>
            <a:pPr lvl="1" eaLnBrk="1" hangingPunct="1"/>
            <a:r>
              <a:rPr lang="en-US" altLang="it-IT" sz="2400" dirty="0"/>
              <a:t>Version </a:t>
            </a:r>
            <a:r>
              <a:rPr lang="en-US" altLang="it-IT" sz="2000" dirty="0"/>
              <a:t>(usually numeric but may be a name)</a:t>
            </a:r>
          </a:p>
          <a:p>
            <a:pPr lvl="2" eaLnBrk="1" hangingPunct="1"/>
            <a:r>
              <a:rPr lang="en-US" altLang="it-IT" sz="2000" dirty="0"/>
              <a:t>Linux Ubuntu 20.04</a:t>
            </a:r>
          </a:p>
          <a:p>
            <a:pPr lvl="2" eaLnBrk="1" hangingPunct="1"/>
            <a:r>
              <a:rPr lang="en-US" altLang="it-IT" sz="2000" dirty="0"/>
              <a:t>Microsoft Office Professional 2019</a:t>
            </a:r>
          </a:p>
          <a:p>
            <a:pPr lvl="2" eaLnBrk="1" hangingPunct="1"/>
            <a:r>
              <a:rPr lang="en-US" altLang="it-IT" sz="2000" dirty="0"/>
              <a:t>Microsoft Windows 10 Enterprise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2computer">
  <a:themeElements>
    <a:clrScheme name="02computer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02comput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02compute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computer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computer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computer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compute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compute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computer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02computer</Template>
  <TotalTime>99</TotalTime>
  <Words>319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02computer</vt:lpstr>
      <vt:lpstr>Before starting </vt:lpstr>
      <vt:lpstr>Storage devices</vt:lpstr>
      <vt:lpstr>Storage devices</vt:lpstr>
      <vt:lpstr>Storage devices</vt:lpstr>
      <vt:lpstr>Software </vt:lpstr>
      <vt:lpstr>Software licenses </vt:lpstr>
      <vt:lpstr>Software licenses </vt:lpstr>
      <vt:lpstr>Software naming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Economics and Management</dc:title>
  <dc:creator>Paolo Coletti</dc:creator>
  <cp:lastModifiedBy>Coletti Paolo</cp:lastModifiedBy>
  <cp:revision>140</cp:revision>
  <cp:lastPrinted>1601-01-01T00:00:00Z</cp:lastPrinted>
  <dcterms:created xsi:type="dcterms:W3CDTF">2008-03-03T09:09:57Z</dcterms:created>
  <dcterms:modified xsi:type="dcterms:W3CDTF">2020-11-23T15:10:37Z</dcterms:modified>
</cp:coreProperties>
</file>