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  <p:sldMasterId id="2147483993" r:id="rId2"/>
  </p:sldMasterIdLst>
  <p:notesMasterIdLst>
    <p:notesMasterId r:id="rId24"/>
  </p:notesMasterIdLst>
  <p:handoutMasterIdLst>
    <p:handoutMasterId r:id="rId25"/>
  </p:handoutMasterIdLst>
  <p:sldIdLst>
    <p:sldId id="315" r:id="rId3"/>
    <p:sldId id="316" r:id="rId4"/>
    <p:sldId id="317" r:id="rId5"/>
    <p:sldId id="307" r:id="rId6"/>
    <p:sldId id="335" r:id="rId7"/>
    <p:sldId id="308" r:id="rId8"/>
    <p:sldId id="333" r:id="rId9"/>
    <p:sldId id="304" r:id="rId10"/>
    <p:sldId id="305" r:id="rId11"/>
    <p:sldId id="332" r:id="rId12"/>
    <p:sldId id="320" r:id="rId13"/>
    <p:sldId id="321" r:id="rId14"/>
    <p:sldId id="322" r:id="rId15"/>
    <p:sldId id="326" r:id="rId16"/>
    <p:sldId id="328" r:id="rId17"/>
    <p:sldId id="327" r:id="rId18"/>
    <p:sldId id="324" r:id="rId19"/>
    <p:sldId id="325" r:id="rId20"/>
    <p:sldId id="329" r:id="rId21"/>
    <p:sldId id="330" r:id="rId22"/>
    <p:sldId id="33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FF0"/>
    <a:srgbClr val="DCFFD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4" autoAdjust="0"/>
    <p:restoredTop sz="71411" autoAdjust="0"/>
  </p:normalViewPr>
  <p:slideViewPr>
    <p:cSldViewPr>
      <p:cViewPr varScale="1">
        <p:scale>
          <a:sx n="63" d="100"/>
          <a:sy n="63" d="100"/>
        </p:scale>
        <p:origin x="22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3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6658A7-5080-441C-A1B4-722FF09DC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49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48F3F6F-7C39-4615-A35E-866065093DC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784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dirty="0" smtClean="0"/>
              <a:t>#</a:t>
            </a:r>
            <a:r>
              <a:rPr lang="it-IT" baseline="0" dirty="0" smtClean="0"/>
              <a:t> Open with Access 2010 file Northwind2003.accdb</a:t>
            </a:r>
          </a:p>
          <a:p>
            <a:r>
              <a:rPr lang="it-IT" dirty="0" err="1" smtClean="0"/>
              <a:t>Enable</a:t>
            </a:r>
            <a:r>
              <a:rPr lang="it-IT" dirty="0" smtClean="0"/>
              <a:t> </a:t>
            </a:r>
            <a:r>
              <a:rPr lang="it-IT" dirty="0" err="1" smtClean="0"/>
              <a:t>content</a:t>
            </a:r>
            <a:endParaRPr lang="it-IT" dirty="0" smtClean="0"/>
          </a:p>
          <a:p>
            <a:r>
              <a:rPr lang="it-IT" dirty="0" smtClean="0"/>
              <a:t># </a:t>
            </a:r>
            <a:r>
              <a:rPr lang="it-IT" dirty="0" err="1" smtClean="0"/>
              <a:t>if</a:t>
            </a:r>
            <a:r>
              <a:rPr lang="it-IT" baseline="0" dirty="0" smtClean="0"/>
              <a:t> </a:t>
            </a:r>
            <a:r>
              <a:rPr lang="it-IT" baseline="0" dirty="0" err="1" smtClean="0"/>
              <a:t>you</a:t>
            </a:r>
            <a:r>
              <a:rPr lang="it-IT" baseline="0" dirty="0" smtClean="0"/>
              <a:t> </a:t>
            </a:r>
            <a:r>
              <a:rPr lang="it-IT" baseline="0" dirty="0" err="1" smtClean="0"/>
              <a:t>get</a:t>
            </a:r>
            <a:r>
              <a:rPr lang="it-IT" baseline="0" dirty="0" smtClean="0"/>
              <a:t> a </a:t>
            </a:r>
            <a:r>
              <a:rPr lang="it-IT" baseline="0" dirty="0" err="1" smtClean="0"/>
              <a:t>splash</a:t>
            </a:r>
            <a:r>
              <a:rPr lang="it-IT" baseline="0" dirty="0" smtClean="0"/>
              <a:t> </a:t>
            </a:r>
            <a:r>
              <a:rPr lang="it-IT" baseline="0" dirty="0" err="1" smtClean="0"/>
              <a:t>window</a:t>
            </a:r>
            <a:r>
              <a:rPr lang="it-IT" baseline="0" dirty="0" smtClean="0"/>
              <a:t>, click</a:t>
            </a:r>
          </a:p>
          <a:p>
            <a:r>
              <a:rPr lang="it-IT" dirty="0" smtClean="0"/>
              <a:t>OK</a:t>
            </a:r>
          </a:p>
          <a:p>
            <a:endParaRPr lang="it-IT" dirty="0" smtClean="0"/>
          </a:p>
          <a:p>
            <a:r>
              <a:rPr lang="it-IT" dirty="0" smtClean="0"/>
              <a:t># open </a:t>
            </a:r>
            <a:r>
              <a:rPr lang="it-IT" dirty="0" err="1" smtClean="0"/>
              <a:t>Employees</a:t>
            </a:r>
            <a:r>
              <a:rPr lang="it-IT" dirty="0" smtClean="0"/>
              <a:t> </a:t>
            </a:r>
            <a:r>
              <a:rPr lang="it-IT" dirty="0" err="1" smtClean="0"/>
              <a:t>table</a:t>
            </a:r>
            <a:r>
              <a:rPr lang="it-IT" dirty="0" smtClean="0"/>
              <a:t> and</a:t>
            </a:r>
            <a:r>
              <a:rPr lang="it-IT" baseline="0" dirty="0" smtClean="0"/>
              <a:t> </a:t>
            </a:r>
            <a:r>
              <a:rPr lang="it-IT" baseline="0" dirty="0" err="1" smtClean="0"/>
              <a:t>change</a:t>
            </a:r>
            <a:r>
              <a:rPr lang="it-IT" baseline="0" dirty="0" smtClean="0"/>
              <a:t> "Andrew" to "</a:t>
            </a:r>
            <a:r>
              <a:rPr lang="it-IT" baseline="0" dirty="0" err="1" smtClean="0"/>
              <a:t>Andreww</a:t>
            </a:r>
            <a:r>
              <a:rPr lang="it-IT" baseline="0" dirty="0" smtClean="0"/>
              <a:t>", </a:t>
            </a:r>
            <a:r>
              <a:rPr lang="it-IT" baseline="0" dirty="0" err="1" smtClean="0"/>
              <a:t>close</a:t>
            </a:r>
            <a:r>
              <a:rPr lang="it-IT" baseline="0" dirty="0" smtClean="0"/>
              <a:t> Access </a:t>
            </a:r>
            <a:r>
              <a:rPr lang="it-IT" baseline="0" dirty="0" err="1" smtClean="0"/>
              <a:t>without</a:t>
            </a:r>
            <a:r>
              <a:rPr lang="it-IT" baseline="0" dirty="0" smtClean="0"/>
              <a:t> </a:t>
            </a:r>
            <a:r>
              <a:rPr lang="it-IT" baseline="0" dirty="0" err="1" smtClean="0"/>
              <a:t>saving</a:t>
            </a:r>
            <a:r>
              <a:rPr lang="it-IT" baseline="0" dirty="0" smtClean="0"/>
              <a:t>, </a:t>
            </a:r>
            <a:r>
              <a:rPr lang="it-IT" baseline="0" dirty="0" err="1" smtClean="0"/>
              <a:t>reopen</a:t>
            </a:r>
            <a:r>
              <a:rPr lang="it-IT" baseline="0" dirty="0" smtClean="0"/>
              <a:t> Access and </a:t>
            </a:r>
            <a:r>
              <a:rPr lang="it-IT" baseline="0" dirty="0" err="1" smtClean="0"/>
              <a:t>reopen</a:t>
            </a:r>
            <a:r>
              <a:rPr lang="it-IT" baseline="0" dirty="0" smtClean="0"/>
              <a:t> Northwind2003.accdb to </a:t>
            </a:r>
            <a:r>
              <a:rPr lang="it-IT" baseline="0" dirty="0" err="1" smtClean="0"/>
              <a:t>check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that</a:t>
            </a:r>
            <a:r>
              <a:rPr lang="it-IT" baseline="0" dirty="0" smtClean="0"/>
              <a:t> "</a:t>
            </a:r>
            <a:r>
              <a:rPr lang="it-IT" baseline="0" dirty="0" err="1" smtClean="0"/>
              <a:t>Andreww</a:t>
            </a:r>
            <a:r>
              <a:rPr lang="it-IT" baseline="0" dirty="0" smtClean="0"/>
              <a:t>" </a:t>
            </a:r>
            <a:r>
              <a:rPr lang="it-IT" baseline="0" dirty="0" err="1" smtClean="0"/>
              <a:t>is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there</a:t>
            </a:r>
            <a:endParaRPr lang="it-IT" baseline="0" dirty="0" smtClean="0"/>
          </a:p>
          <a:p>
            <a:endParaRPr lang="it-IT" baseline="0" dirty="0" smtClean="0"/>
          </a:p>
          <a:p>
            <a:r>
              <a:rPr lang="it-IT" baseline="0" dirty="0" smtClean="0"/>
              <a:t># duplicate </a:t>
            </a:r>
            <a:r>
              <a:rPr lang="it-IT" baseline="0" dirty="0" err="1" smtClean="0"/>
              <a:t>your</a:t>
            </a:r>
            <a:r>
              <a:rPr lang="it-IT" baseline="0" dirty="0" smtClean="0"/>
              <a:t> database </a:t>
            </a:r>
            <a:r>
              <a:rPr lang="it-IT" baseline="0" dirty="0" err="1" smtClean="0"/>
              <a:t>saving</a:t>
            </a:r>
            <a:r>
              <a:rPr lang="it-IT" baseline="0" dirty="0" smtClean="0"/>
              <a:t> </a:t>
            </a:r>
            <a:r>
              <a:rPr lang="it-IT" baseline="0" dirty="0" err="1" smtClean="0"/>
              <a:t>it</a:t>
            </a:r>
            <a:r>
              <a:rPr lang="it-IT" baseline="0" dirty="0" smtClean="0"/>
              <a:t> with </a:t>
            </a:r>
            <a:r>
              <a:rPr lang="it-IT" baseline="0" dirty="0" err="1" smtClean="0"/>
              <a:t>another</a:t>
            </a:r>
            <a:r>
              <a:rPr lang="it-IT" baseline="0" dirty="0" smtClean="0"/>
              <a:t> </a:t>
            </a:r>
            <a:r>
              <a:rPr lang="it-IT" baseline="0" dirty="0" err="1" smtClean="0"/>
              <a:t>name</a:t>
            </a:r>
            <a:endParaRPr lang="it-IT" baseline="0" dirty="0" smtClean="0"/>
          </a:p>
          <a:p>
            <a:endParaRPr lang="it-IT" baseline="0" dirty="0" smtClean="0"/>
          </a:p>
          <a:p>
            <a:endParaRPr lang="it-IT" baseline="0" dirty="0" smtClean="0"/>
          </a:p>
          <a:p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F9B430-C64A-42EF-BB71-464859D8175F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3871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78D19A-EEC5-4FF2-B862-EAF8D7C9E31E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841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A54740-93E8-439B-B969-467BCA79BB51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773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0D8D75-CB7F-4F17-8728-7F46955A8E2C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1791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C7E782-54E1-43FF-889D-816F1BFDDAA4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150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F6304-DF9A-40DD-9310-9B53B8655B93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647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0EFA1F-E18C-4C34-B3DC-6321A545FA8F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41222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688D74-4876-4396-831F-DB872FE407AA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279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F3F6F-7C39-4615-A35E-866065093DC7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9309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F3F6F-7C39-4615-A35E-866065093DC7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67923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F3F6F-7C39-4615-A35E-866065093DC7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904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# open </a:t>
            </a:r>
            <a:r>
              <a:rPr lang="it-IT" dirty="0" err="1" smtClean="0"/>
              <a:t>table</a:t>
            </a:r>
            <a:r>
              <a:rPr lang="it-IT" dirty="0" smtClean="0"/>
              <a:t> </a:t>
            </a:r>
            <a:r>
              <a:rPr lang="it-IT" dirty="0" err="1" smtClean="0"/>
              <a:t>Employees</a:t>
            </a:r>
            <a:r>
              <a:rPr lang="it-IT" dirty="0" smtClean="0"/>
              <a:t> in </a:t>
            </a:r>
            <a:r>
              <a:rPr lang="it-IT" dirty="0" err="1" smtClean="0"/>
              <a:t>Datasheet</a:t>
            </a:r>
            <a:r>
              <a:rPr lang="it-IT" dirty="0" smtClean="0"/>
              <a:t> </a:t>
            </a:r>
            <a:r>
              <a:rPr lang="it-IT" dirty="0" err="1" smtClean="0"/>
              <a:t>View</a:t>
            </a:r>
            <a:r>
              <a:rPr lang="it-IT" dirty="0" smtClean="0"/>
              <a:t> and in Design </a:t>
            </a:r>
            <a:r>
              <a:rPr lang="it-IT" dirty="0" err="1" smtClean="0"/>
              <a:t>View</a:t>
            </a:r>
            <a:r>
              <a:rPr lang="it-IT" dirty="0" smtClean="0"/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# and take a look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fields</a:t>
            </a:r>
            <a:endParaRPr lang="it-IT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# open </a:t>
            </a:r>
            <a:r>
              <a:rPr lang="it-IT" dirty="0" err="1" smtClean="0"/>
              <a:t>table</a:t>
            </a:r>
            <a:r>
              <a:rPr lang="it-IT" dirty="0" smtClean="0"/>
              <a:t> </a:t>
            </a:r>
            <a:r>
              <a:rPr lang="it-IT" dirty="0" err="1" smtClean="0"/>
              <a:t>Products</a:t>
            </a:r>
            <a:r>
              <a:rPr lang="it-IT" baseline="0" dirty="0" smtClean="0"/>
              <a:t> </a:t>
            </a:r>
            <a:r>
              <a:rPr lang="it-IT" dirty="0" smtClean="0"/>
              <a:t>in Design </a:t>
            </a:r>
            <a:r>
              <a:rPr lang="it-IT" dirty="0" err="1" smtClean="0"/>
              <a:t>View</a:t>
            </a:r>
            <a:r>
              <a:rPr lang="it-IT" dirty="0" smtClean="0"/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# and take a look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fields</a:t>
            </a:r>
            <a:endParaRPr lang="it-IT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4070C6-674B-4AD7-831E-BE2F1DB091DC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build a query which lists the products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build a query which lists the products sorted by price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build a query which lists the products with price larger than 20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build a query which lists the products with price between 20 and 40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build a query which lists the products with price between 20 and 40 without showing the price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build a query which lists the products and the supplier name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build a query which lists the products and the supplier name, only for Italian suppliers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build a query which lists the products and the supplier name, only for Italian suppliers and German suppliers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build a query which lists the employees hired before 1/1/1994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# build a query which lists the products which are not Discontinued</a:t>
            </a: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build a query which lists the products with Units in Stock smaller than Reorder level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build a query which lists the products with supplier from a country specified by the user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7AE20C-685C-4DD6-8301-067207DD10D3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82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build a query which shows the list of products' names with their prices reduced by 10%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build a query which shows the products' names and the units that we will have in the next future, calculated as units in stock plus units on order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# suggestion: use the Formula Builder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# build a quer</a:t>
            </a:r>
            <a:r>
              <a:rPr lang="en-US" dirty="0" smtClean="0"/>
              <a:t>y which shows the list of orders with </a:t>
            </a:r>
            <a:r>
              <a:rPr lang="en-US" dirty="0" err="1" smtClean="0"/>
              <a:t>OrderDate</a:t>
            </a:r>
            <a:r>
              <a:rPr lang="en-US" dirty="0" smtClean="0"/>
              <a:t> in 1995</a:t>
            </a:r>
          </a:p>
          <a:p>
            <a:r>
              <a:rPr lang="en-US" dirty="0" smtClean="0"/>
              <a:t>#</a:t>
            </a:r>
            <a:r>
              <a:rPr lang="en-US" baseline="0" dirty="0" smtClean="0"/>
              <a:t> Hint: build it using Between and then rebuild it extracting the year from </a:t>
            </a:r>
            <a:r>
              <a:rPr lang="en-US" baseline="0" dirty="0" err="1" smtClean="0"/>
              <a:t>OrderDate</a:t>
            </a:r>
            <a:r>
              <a:rPr lang="en-US" baseline="0" dirty="0" smtClean="0"/>
              <a:t> and putting the condition as 1995</a:t>
            </a:r>
          </a:p>
          <a:p>
            <a:r>
              <a:rPr lang="en-US" dirty="0" smtClean="0"/>
              <a:t># modify it,</a:t>
            </a:r>
            <a:r>
              <a:rPr lang="en-US" baseline="0" dirty="0" smtClean="0"/>
              <a:t> letting the user specify which is the year in the condition</a:t>
            </a:r>
          </a:p>
          <a:p>
            <a:r>
              <a:rPr lang="en-US" baseline="0" dirty="0" smtClean="0"/>
              <a:t># Warning: in this case the Between does not work, only the other solution works</a:t>
            </a:r>
          </a:p>
          <a:p>
            <a:endParaRPr lang="en-US" dirty="0" smtClean="0"/>
          </a:p>
          <a:p>
            <a:r>
              <a:rPr lang="en-US" dirty="0" smtClean="0"/>
              <a:t># build a query which shows the list of employees with their age.</a:t>
            </a:r>
          </a:p>
          <a:p>
            <a:r>
              <a:rPr lang="en-US" dirty="0" smtClean="0"/>
              <a:t># Hint: it is calculated as the difference in years between </a:t>
            </a:r>
            <a:r>
              <a:rPr lang="en-US" smtClean="0"/>
              <a:t>BirthDate</a:t>
            </a:r>
            <a:r>
              <a:rPr lang="en-US" dirty="0" smtClean="0"/>
              <a:t> and today,</a:t>
            </a:r>
            <a:r>
              <a:rPr lang="en-US" baseline="0" dirty="0" smtClean="0"/>
              <a:t> using Now() or Date()</a:t>
            </a:r>
            <a:endParaRPr lang="en-US" dirty="0" smtClean="0"/>
          </a:p>
          <a:p>
            <a:r>
              <a:rPr lang="en-US" dirty="0" smtClean="0"/>
              <a:t># Hint: there are two ways to calculate it, an approximated one dividing the difference in days by 365.25, and another one</a:t>
            </a:r>
            <a:r>
              <a:rPr lang="en-US" baseline="0" dirty="0" smtClean="0"/>
              <a:t> exact using </a:t>
            </a:r>
            <a:r>
              <a:rPr lang="en-US" baseline="0" dirty="0" err="1" smtClean="0"/>
              <a:t>DateDiff</a:t>
            </a:r>
            <a:r>
              <a:rPr lang="en-US" baseline="0" dirty="0" smtClean="0"/>
              <a:t>() function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# build a query which shows the</a:t>
            </a:r>
            <a:r>
              <a:rPr lang="en-US" baseline="0" dirty="0" smtClean="0"/>
              <a:t> list of employees with the date when they will have exactly 25 years of work experience</a:t>
            </a:r>
          </a:p>
          <a:p>
            <a:r>
              <a:rPr lang="en-US" baseline="0" dirty="0" smtClean="0"/>
              <a:t># Hint: use </a:t>
            </a:r>
            <a:r>
              <a:rPr lang="en-US" baseline="0" dirty="0" err="1" smtClean="0"/>
              <a:t>DateAdd</a:t>
            </a:r>
            <a:r>
              <a:rPr lang="en-US" baseline="0" dirty="0" smtClean="0"/>
              <a:t>() function</a:t>
            </a:r>
          </a:p>
          <a:p>
            <a:endParaRPr lang="en-US" dirty="0" smtClean="0"/>
          </a:p>
          <a:p>
            <a:r>
              <a:rPr lang="en-US" dirty="0" smtClean="0"/>
              <a:t># build a query which shows the list of customers (company's</a:t>
            </a:r>
            <a:r>
              <a:rPr lang="en-US" baseline="0" dirty="0" smtClean="0"/>
              <a:t> names, cities and countries) from countries starting with F</a:t>
            </a:r>
          </a:p>
          <a:p>
            <a:r>
              <a:rPr lang="en-US" baseline="0" dirty="0" smtClean="0"/>
              <a:t># Hint: use as criteria  Like "F*“</a:t>
            </a:r>
          </a:p>
          <a:p>
            <a:endParaRPr lang="en-US" baseline="0" dirty="0" smtClean="0"/>
          </a:p>
          <a:p>
            <a:r>
              <a:rPr lang="en-US" baseline="0" dirty="0" smtClean="0"/>
              <a:t># build a query which shows the list of products which look like </a:t>
            </a:r>
            <a:r>
              <a:rPr lang="en-US" baseline="0" dirty="0" err="1" smtClean="0"/>
              <a:t>Tufu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Tofo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Tafu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Tufi</a:t>
            </a:r>
            <a:r>
              <a:rPr lang="en-US" baseline="0" dirty="0" smtClean="0"/>
              <a:t>…</a:t>
            </a:r>
          </a:p>
          <a:p>
            <a:r>
              <a:rPr lang="en-US" baseline="0" dirty="0" smtClean="0"/>
              <a:t># Hint: use ?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7AE20C-685C-4DD6-8301-067207DD10D3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940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# Build a query which shows the categories and for each one the average cost of products in that category.</a:t>
            </a:r>
          </a:p>
          <a:p>
            <a:r>
              <a:rPr lang="en-US" dirty="0" smtClean="0"/>
              <a:t># modify the query adding the products'</a:t>
            </a:r>
            <a:r>
              <a:rPr lang="en-US" baseline="0" dirty="0" smtClean="0"/>
              <a:t> names, checking that the query's grouping does not work properly anymore</a:t>
            </a:r>
            <a:endParaRPr lang="en-US" dirty="0" smtClean="0"/>
          </a:p>
          <a:p>
            <a:r>
              <a:rPr lang="en-US" dirty="0" smtClean="0"/>
              <a:t># modify the query counting how many product's exist for each category</a:t>
            </a:r>
          </a:p>
          <a:p>
            <a:endParaRPr lang="en-US" dirty="0" smtClean="0"/>
          </a:p>
          <a:p>
            <a:r>
              <a:rPr lang="en-US" dirty="0" smtClean="0"/>
              <a:t># Build a query which shows the list of employees (first and last name) together with how many orders has that employee handled.</a:t>
            </a:r>
          </a:p>
          <a:p>
            <a:endParaRPr lang="en-US" dirty="0" smtClean="0"/>
          </a:p>
          <a:p>
            <a:r>
              <a:rPr lang="en-US" dirty="0" smtClean="0"/>
              <a:t># Build a query which shows the list of employees (first and last name) and for each one counts how many orders has that employee handled in 1996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# using Between and check that without setting summary option set to Where it does not work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# Build a query which displays the list of orders (</a:t>
            </a:r>
            <a:r>
              <a:rPr lang="en-US" dirty="0" err="1" smtClean="0"/>
              <a:t>orderID</a:t>
            </a:r>
            <a:r>
              <a:rPr lang="en-US" dirty="0" smtClean="0"/>
              <a:t>) and for each one calculates the total value of the order (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quantity by product’s price by 1-discount, everything summed up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sz="1000" b="0" i="0" dirty="0" smtClean="0"/>
              <a:t># </a:t>
            </a:r>
            <a:r>
              <a:rPr lang="en-US" sz="1000" b="1" i="0" dirty="0" smtClean="0"/>
              <a:t>Example:</a:t>
            </a:r>
          </a:p>
          <a:p>
            <a:r>
              <a:rPr kumimoji="1" lang="en-US" sz="10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# </a:t>
            </a:r>
            <a:r>
              <a:rPr kumimoji="1" lang="en-US" sz="100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OrderID</a:t>
            </a:r>
            <a:r>
              <a:rPr kumimoji="1" lang="en-US" sz="10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10250</a:t>
            </a:r>
            <a:r>
              <a:rPr lang="en-US" sz="1000" i="0" dirty="0" smtClean="0"/>
              <a:t> </a:t>
            </a:r>
          </a:p>
          <a:p>
            <a:r>
              <a:rPr kumimoji="1" lang="en-US" sz="10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# Jack's New England Clam Chowder</a:t>
            </a:r>
            <a:r>
              <a:rPr lang="en-US" sz="1000" i="0" dirty="0" smtClean="0"/>
              <a:t> </a:t>
            </a:r>
            <a:r>
              <a:rPr kumimoji="1" lang="en-US" sz="10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$7,70</a:t>
            </a:r>
            <a:r>
              <a:rPr lang="en-US" sz="1000" i="0" dirty="0" smtClean="0"/>
              <a:t> </a:t>
            </a:r>
            <a:r>
              <a:rPr kumimoji="1" lang="en-US" sz="10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10</a:t>
            </a:r>
            <a:r>
              <a:rPr lang="en-US" sz="1000" i="0" dirty="0" smtClean="0"/>
              <a:t> </a:t>
            </a:r>
            <a:r>
              <a:rPr kumimoji="1" lang="en-US" sz="10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0,00%</a:t>
            </a:r>
            <a:r>
              <a:rPr lang="en-US" sz="1000" i="0" dirty="0" smtClean="0"/>
              <a:t>  </a:t>
            </a:r>
            <a:r>
              <a:rPr lang="en-US" sz="1000" i="0" dirty="0" smtClean="0">
                <a:sym typeface="Wingdings" pitchFamily="2" charset="2"/>
              </a:rPr>
              <a:t> $ 77.00</a:t>
            </a:r>
            <a:endParaRPr lang="en-US" sz="1000" i="0" dirty="0" smtClean="0"/>
          </a:p>
          <a:p>
            <a:r>
              <a:rPr kumimoji="1" lang="en-US" sz="10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# Louisiana Fiery Hot Pepper Sauce</a:t>
            </a:r>
            <a:r>
              <a:rPr lang="en-US" sz="1000" i="0" dirty="0" smtClean="0"/>
              <a:t> </a:t>
            </a:r>
            <a:r>
              <a:rPr kumimoji="1" lang="en-US" sz="10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$16,80</a:t>
            </a:r>
            <a:r>
              <a:rPr lang="en-US" sz="1000" i="0" dirty="0" smtClean="0"/>
              <a:t> </a:t>
            </a:r>
            <a:r>
              <a:rPr kumimoji="1" lang="en-US" sz="10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15</a:t>
            </a:r>
            <a:r>
              <a:rPr lang="en-US" sz="1000" i="0" dirty="0" smtClean="0"/>
              <a:t> </a:t>
            </a:r>
            <a:r>
              <a:rPr kumimoji="1" lang="en-US" sz="10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15,00%</a:t>
            </a:r>
            <a:r>
              <a:rPr lang="en-US" sz="1000" i="0" dirty="0" smtClean="0"/>
              <a:t>  </a:t>
            </a:r>
            <a:r>
              <a:rPr lang="en-US" sz="1000" i="0" dirty="0" smtClean="0">
                <a:sym typeface="Wingdings" pitchFamily="2" charset="2"/>
              </a:rPr>
              <a:t> $ 214.20</a:t>
            </a:r>
            <a:endParaRPr lang="en-US" sz="1000" i="0" dirty="0" smtClean="0"/>
          </a:p>
          <a:p>
            <a:r>
              <a:rPr lang="en-US" sz="1000" i="0" dirty="0" smtClean="0"/>
              <a:t># Total value for order 10250 </a:t>
            </a:r>
            <a:r>
              <a:rPr lang="en-US" sz="1000" i="0" dirty="0" smtClean="0">
                <a:sym typeface="Wingdings" pitchFamily="2" charset="2"/>
              </a:rPr>
              <a:t> $ 291.20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# save this query with name </a:t>
            </a:r>
            <a:r>
              <a:rPr lang="en-US" dirty="0" err="1" smtClean="0"/>
              <a:t>MyLastQuery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# Extra exercise:</a:t>
            </a:r>
          </a:p>
          <a:p>
            <a:r>
              <a:rPr lang="en-US" dirty="0" smtClean="0"/>
              <a:t># Modify the previous query in such a way that it asks the user for a year and for that year it displays the sum of total values for each customer.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0E057-09ED-4424-8E34-5559B7A59D76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104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# Build a report which shows the list of products, grouped by categories, from cheapest to most expensive.</a:t>
            </a:r>
          </a:p>
          <a:p>
            <a:endParaRPr lang="en-US" dirty="0" smtClean="0"/>
          </a:p>
          <a:p>
            <a:r>
              <a:rPr lang="en-US" dirty="0" smtClean="0"/>
              <a:t># Build a report which shows, employee by employee, the list of orders with their total value. Hint: use query </a:t>
            </a:r>
            <a:r>
              <a:rPr lang="en-US" dirty="0" err="1" smtClean="0"/>
              <a:t>MyLastQuery</a:t>
            </a:r>
            <a:r>
              <a:rPr lang="en-US" dirty="0" smtClean="0"/>
              <a:t> and table Employees</a:t>
            </a:r>
          </a:p>
          <a:p>
            <a:r>
              <a:rPr lang="en-US" dirty="0" smtClean="0"/>
              <a:t># Export the report to RTF file</a:t>
            </a:r>
            <a:r>
              <a:rPr lang="en-US" baseline="0" dirty="0" smtClean="0"/>
              <a:t> Employees.rtf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B631FC-456E-47AA-984E-82B54ED79ECA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6434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# open table Products </a:t>
            </a:r>
            <a:r>
              <a:rPr lang="en-US" baseline="0" dirty="0" smtClean="0"/>
              <a:t>and take a look at field properties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# Build a validation rule, with appropriate validation text, which checks that product’s </a:t>
            </a:r>
            <a:r>
              <a:rPr lang="en-US" dirty="0" err="1" smtClean="0"/>
              <a:t>UnitPrice</a:t>
            </a:r>
            <a:r>
              <a:rPr lang="en-US" dirty="0" smtClean="0"/>
              <a:t> be larger than 1.</a:t>
            </a:r>
          </a:p>
          <a:p>
            <a:endParaRPr lang="en-US" dirty="0" smtClean="0"/>
          </a:p>
          <a:p>
            <a:r>
              <a:rPr lang="en-US" dirty="0" smtClean="0"/>
              <a:t># To table Employees add</a:t>
            </a:r>
            <a:r>
              <a:rPr lang="en-US" baseline="0" dirty="0" smtClean="0"/>
              <a:t> a new field email. </a:t>
            </a:r>
            <a:r>
              <a:rPr lang="en-US" dirty="0" smtClean="0"/>
              <a:t>Build a validation rule, with appropriate validation text, which makes sure that email address contains a @. Hint: Use Like…</a:t>
            </a:r>
          </a:p>
          <a:p>
            <a:r>
              <a:rPr lang="en-US" dirty="0" smtClean="0"/>
              <a:t># Modify the previous validation rule in such a way to make sure that email address contains @ followed by a dot.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# Add a new field ZIP to table Employees with a</a:t>
            </a:r>
            <a:r>
              <a:rPr lang="en-US" baseline="0" dirty="0" smtClean="0"/>
              <a:t> validation rule,</a:t>
            </a:r>
            <a:r>
              <a:rPr lang="en-US" dirty="0" smtClean="0"/>
              <a:t> with appropriate validation text, which checks that ZIP contains exactly 5 characters.</a:t>
            </a: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# Build a table validation rule, with appropriate validation text, which checks that employee’s </a:t>
            </a:r>
            <a:r>
              <a:rPr lang="en-US" dirty="0" err="1" smtClean="0"/>
              <a:t>HireDate</a:t>
            </a:r>
            <a:r>
              <a:rPr lang="en-US" dirty="0" smtClean="0"/>
              <a:t> be later than employee’s </a:t>
            </a:r>
            <a:r>
              <a:rPr lang="en-US" dirty="0" err="1" smtClean="0"/>
              <a:t>BirthDate</a:t>
            </a:r>
            <a:r>
              <a:rPr lang="en-US" dirty="0" smtClean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# Modify the previous</a:t>
            </a:r>
            <a:r>
              <a:rPr lang="en-US" baseline="0" dirty="0" smtClean="0"/>
              <a:t> </a:t>
            </a:r>
            <a:r>
              <a:rPr lang="en-US" dirty="0" smtClean="0"/>
              <a:t>table validation rule to check that employee’s age is at least 16 when it was hired.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# Hint: you can build an approximated calculation or an exact one using function </a:t>
            </a:r>
            <a:r>
              <a:rPr lang="en-US" dirty="0" err="1" smtClean="0"/>
              <a:t>DateDiff</a:t>
            </a:r>
            <a:r>
              <a:rPr lang="en-US" dirty="0" smtClean="0"/>
              <a:t>() or function </a:t>
            </a:r>
            <a:r>
              <a:rPr lang="en-US" dirty="0" err="1" smtClean="0"/>
              <a:t>DateAdd</a:t>
            </a:r>
            <a:r>
              <a:rPr lang="en-US" dirty="0" smtClean="0"/>
              <a:t>(),</a:t>
            </a:r>
            <a:r>
              <a:rPr lang="en-US" baseline="0" dirty="0" smtClean="0"/>
              <a:t> as you prefer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92DD7B-E0A9-484F-A5E6-C10344ED870A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086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# import Excel</a:t>
            </a:r>
            <a:r>
              <a:rPr lang="en-US" baseline="0" dirty="0" smtClean="0"/>
              <a:t> file example.xlsx sheet First </a:t>
            </a:r>
            <a:r>
              <a:rPr lang="en-US" dirty="0" smtClean="0"/>
              <a:t>into</a:t>
            </a:r>
            <a:r>
              <a:rPr lang="en-US" baseline="0" dirty="0" smtClean="0"/>
              <a:t> the database as a new table, choosing the appropriate primary key and skipping fields which can be calculated</a:t>
            </a:r>
          </a:p>
          <a:p>
            <a:endParaRPr lang="en-US" dirty="0" smtClean="0"/>
          </a:p>
          <a:p>
            <a:r>
              <a:rPr lang="en-US" dirty="0" smtClean="0"/>
              <a:t># delete and recreate a relation using Relationship diagram</a:t>
            </a:r>
          </a:p>
          <a:p>
            <a:endParaRPr lang="en-US" dirty="0" smtClean="0"/>
          </a:p>
          <a:p>
            <a:r>
              <a:rPr lang="en-US" dirty="0" smtClean="0"/>
              <a:t># Build a new table called Assistants (first name, last name, address, phone number) and relate it to table Employees in such a way that each assistant has only one employee as a boss and each employee has several assistants.</a:t>
            </a:r>
          </a:p>
          <a:p>
            <a:r>
              <a:rPr lang="en-US" dirty="0" smtClean="0"/>
              <a:t># Hint:</a:t>
            </a:r>
            <a:r>
              <a:rPr lang="en-US" baseline="0" dirty="0" smtClean="0"/>
              <a:t> you would need an appropriate foreign key field </a:t>
            </a:r>
            <a:r>
              <a:rPr lang="en-US" baseline="0" dirty="0" err="1" smtClean="0"/>
              <a:t>bossID</a:t>
            </a:r>
            <a:endParaRPr lang="en-US" dirty="0" smtClean="0"/>
          </a:p>
          <a:p>
            <a:r>
              <a:rPr lang="en-US" dirty="0" smtClean="0"/>
              <a:t># Hint: at first, relate it</a:t>
            </a:r>
            <a:r>
              <a:rPr lang="en-US" baseline="0" dirty="0" smtClean="0"/>
              <a:t> using the relationship's diagram and then using the Lookup Wizard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# Modify table employees inserting for</a:t>
            </a:r>
            <a:r>
              <a:rPr lang="en-US" baseline="0" dirty="0" smtClean="0"/>
              <a:t> </a:t>
            </a:r>
            <a:r>
              <a:rPr lang="en-US" baseline="0" smtClean="0"/>
              <a:t>field City </a:t>
            </a:r>
            <a:r>
              <a:rPr lang="en-US" smtClean="0"/>
              <a:t>a </a:t>
            </a:r>
            <a:r>
              <a:rPr lang="en-US" dirty="0" smtClean="0"/>
              <a:t>non mandatory list of cities</a:t>
            </a:r>
          </a:p>
          <a:p>
            <a:endParaRPr lang="en-US" dirty="0" smtClean="0"/>
          </a:p>
          <a:p>
            <a:r>
              <a:rPr lang="en-US" dirty="0" smtClean="0"/>
              <a:t># Build a new table called Grades with a mandatory list of verbose grades (bad, sufficient, average, good, excellent) and relate it to a new field grade </a:t>
            </a:r>
            <a:r>
              <a:rPr lang="en-US" baseline="0" dirty="0" smtClean="0"/>
              <a:t>in </a:t>
            </a:r>
            <a:r>
              <a:rPr lang="en-US" dirty="0" smtClean="0"/>
              <a:t>table Employees</a:t>
            </a:r>
          </a:p>
          <a:p>
            <a:r>
              <a:rPr lang="en-US" dirty="0" smtClean="0"/>
              <a:t># then apply referential integrity to this new relation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C874F4-EDFA-4D0A-8DCA-FF9DA9C8FD17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127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# Build a form to insert/modify/delete employees.</a:t>
            </a:r>
          </a:p>
          <a:p>
            <a:endParaRPr lang="en-US" dirty="0" smtClean="0"/>
          </a:p>
          <a:p>
            <a:r>
              <a:rPr lang="en-US" dirty="0" smtClean="0"/>
              <a:t># Build a form to insert/modify/delete orders with their details.</a:t>
            </a:r>
          </a:p>
          <a:p>
            <a:endParaRPr lang="en-US" dirty="0" smtClean="0"/>
          </a:p>
          <a:p>
            <a:r>
              <a:rPr lang="en-US" dirty="0" smtClean="0"/>
              <a:t># Build a form to insert only new employees.</a:t>
            </a:r>
          </a:p>
          <a:p>
            <a:endParaRPr lang="en-US" dirty="0" smtClean="0"/>
          </a:p>
          <a:p>
            <a:r>
              <a:rPr lang="en-US" dirty="0" smtClean="0"/>
              <a:t># Build a form to insert/modify categories </a:t>
            </a:r>
            <a:r>
              <a:rPr lang="en-US" smtClean="0"/>
              <a:t>and insert </a:t>
            </a:r>
            <a:r>
              <a:rPr lang="en-US" dirty="0" smtClean="0"/>
              <a:t>the products inside.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F918A2-7B2C-4FE6-AD32-7FF358FF6F89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007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it-IT" smtClean="0"/>
              <a:t>10 May 2013</a:t>
            </a:r>
            <a:endParaRPr lang="it-I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DA71E04-1328-4FCA-834D-26FE63C31B0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662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6F121-8178-4986-A9BE-901DE5D8F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8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5E220-8670-4C1E-82E0-4A7F623CE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31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>
              <a:defRPr/>
            </a:pPr>
            <a:fld id="{D636426F-2867-4C60-9003-E0E41F3CAA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8B43-844F-45C0-A364-59595911B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80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DB6CD-BE16-4948-B7D4-3B42CFED4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0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1F9D2-31C7-4AD6-8060-2225DFC23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5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5D5C3-2773-4F8B-87BE-96A40866A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9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588B6-2C99-4DA7-8F5C-557D80F35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7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7D07C-8E63-4E8F-917D-57388E69D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5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D6C6-435A-42D6-B5ED-CDE3023AA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6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45BE-B0D0-46E0-AA85-5947615EF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5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gray">
          <a:xfrm>
            <a:off x="9906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it-IT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it-IT"/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 dello schema</a:t>
            </a:r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971384A-0D61-40E7-8CCD-6DEE49190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7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11" name="Picture 14" descr="e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717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855DD-83AD-49B4-B4BB-15E8C29111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620713"/>
            <a:ext cx="6962775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Microsoft Access 2016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Relational databases’ program</a:t>
            </a:r>
          </a:p>
          <a:p>
            <a:pPr lvl="1" eaLnBrk="1" hangingPunct="1"/>
            <a:r>
              <a:rPr lang="en-US" sz="2400" smtClean="0"/>
              <a:t>Part of the Microsoft Office package</a:t>
            </a:r>
          </a:p>
          <a:p>
            <a:pPr lvl="1" eaLnBrk="1" hangingPunct="1"/>
            <a:r>
              <a:rPr lang="en-US" sz="2400" smtClean="0"/>
              <a:t>Administer relational database</a:t>
            </a:r>
          </a:p>
          <a:p>
            <a:pPr lvl="1" eaLnBrk="1" hangingPunct="1"/>
            <a:r>
              <a:rPr lang="en-US" sz="2400" smtClean="0"/>
              <a:t>Update database through </a:t>
            </a:r>
            <a:r>
              <a:rPr lang="en-US" sz="2400" b="1" smtClean="0"/>
              <a:t>forms</a:t>
            </a:r>
          </a:p>
          <a:p>
            <a:pPr lvl="1" eaLnBrk="1" hangingPunct="1"/>
            <a:r>
              <a:rPr lang="en-US" sz="2400" smtClean="0"/>
              <a:t>Build complex </a:t>
            </a:r>
            <a:r>
              <a:rPr lang="en-US" sz="2400" b="1" smtClean="0"/>
              <a:t>queries</a:t>
            </a:r>
          </a:p>
          <a:p>
            <a:pPr lvl="1" eaLnBrk="1" hangingPunct="1"/>
            <a:r>
              <a:rPr lang="en-US" sz="2400" smtClean="0"/>
              <a:t>Create </a:t>
            </a:r>
            <a:r>
              <a:rPr lang="en-US" sz="2400" b="1" smtClean="0"/>
              <a:t>reports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Competitors: Oracle, PostgreSQL, MySQL</a:t>
            </a:r>
          </a:p>
        </p:txBody>
      </p:sp>
      <p:sp>
        <p:nvSpPr>
          <p:cNvPr id="10246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D1362CBB-1AD3-45B9-861E-06488EAE70A7}" type="slidenum">
              <a:rPr lang="en-US" sz="1400">
                <a:ea typeface="ＭＳ Ｐゴシック" pitchFamily="34" charset="-128"/>
              </a:rPr>
              <a:pPr algn="r" eaLnBrk="1" hangingPunct="1"/>
              <a:t>1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Form</a:t>
            </a:r>
          </a:p>
        </p:txBody>
      </p:sp>
      <p:sp>
        <p:nvSpPr>
          <p:cNvPr id="7170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ea typeface="ＭＳ Ｐゴシック" pitchFamily="34" charset="-128"/>
              </a:rPr>
              <a:t>10 May 2013</a:t>
            </a:r>
            <a:endParaRPr lang="en-US">
              <a:ea typeface="ＭＳ Ｐゴシック" pitchFamily="34" charset="-128"/>
            </a:endParaRPr>
          </a:p>
        </p:txBody>
      </p:sp>
      <p:sp>
        <p:nvSpPr>
          <p:cNvPr id="717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55B1F-C6CF-462A-8C10-78ABE997C8D7}" type="slidenum">
              <a:rPr lang="en-US" smtClean="0">
                <a:ea typeface="ＭＳ Ｐゴシック" pitchFamily="34" charset="-128"/>
              </a:rPr>
              <a:pPr>
                <a:defRPr/>
              </a:pPr>
              <a:t>10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sz="2400" dirty="0" smtClean="0">
                <a:ea typeface="ＭＳ Ｐゴシック" pitchFamily="34" charset="-128"/>
              </a:rPr>
              <a:t>Create </a:t>
            </a:r>
            <a:r>
              <a:rPr lang="en-US" sz="2400" dirty="0" smtClean="0">
                <a:ea typeface="ＭＳ Ｐゴシック" pitchFamily="34" charset="-128"/>
                <a:sym typeface="Wingdings" pitchFamily="2" charset="2"/>
              </a:rPr>
              <a:t> Form  Form Wizard</a:t>
            </a:r>
            <a:endParaRPr lang="en-US" sz="2400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view/modify/add/delete records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Esthetic changes</a:t>
            </a:r>
          </a:p>
          <a:p>
            <a:pPr eaLnBrk="1" hangingPunct="1">
              <a:lnSpc>
                <a:spcPct val="9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dirty="0" smtClean="0">
                <a:ea typeface="ＭＳ Ｐゴシック" pitchFamily="34" charset="-128"/>
              </a:rPr>
              <a:t>Home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en-US" dirty="0" smtClean="0">
                <a:ea typeface="ＭＳ Ｐゴシック" pitchFamily="34" charset="-128"/>
              </a:rPr>
              <a:t>View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en-US" dirty="0" smtClean="0">
                <a:ea typeface="ＭＳ Ｐゴシック" pitchFamily="34" charset="-128"/>
              </a:rPr>
              <a:t>Design View</a:t>
            </a:r>
          </a:p>
          <a:p>
            <a:pPr lvl="1" eaLnBrk="1" hangingPunct="1">
              <a:lnSpc>
                <a:spcPct val="9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dirty="0" smtClean="0">
                <a:ea typeface="ＭＳ Ｐゴシック" pitchFamily="34" charset="-128"/>
              </a:rPr>
              <a:t>Tools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en-US" dirty="0" smtClean="0">
                <a:ea typeface="ＭＳ Ｐゴシック" pitchFamily="34" charset="-128"/>
              </a:rPr>
              <a:t>Property Sheet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 </a:t>
            </a:r>
            <a:endParaRPr lang="en-US" dirty="0" smtClean="0">
              <a:ea typeface="ＭＳ Ｐゴシック" pitchFamily="34" charset="-128"/>
            </a:endParaRPr>
          </a:p>
          <a:p>
            <a:pPr lvl="2" eaLnBrk="1" hangingPunct="1">
              <a:lnSpc>
                <a:spcPct val="9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sz="1800" dirty="0" smtClean="0">
                <a:ea typeface="ＭＳ Ｐゴシック" pitchFamily="34" charset="-128"/>
                <a:sym typeface="Wingdings" pitchFamily="2" charset="2"/>
              </a:rPr>
              <a:t> Form  </a:t>
            </a:r>
            <a:r>
              <a:rPr lang="en-US" sz="1800" dirty="0" smtClean="0">
                <a:ea typeface="ＭＳ Ｐゴシック" pitchFamily="34" charset="-128"/>
              </a:rPr>
              <a:t>Data </a:t>
            </a:r>
            <a:r>
              <a:rPr lang="en-US" sz="1800" dirty="0" smtClean="0"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en-US" sz="1800" dirty="0" smtClean="0">
                <a:ea typeface="ＭＳ Ｐゴシック" pitchFamily="34" charset="-128"/>
              </a:rPr>
              <a:t> Allow Additions/Deletions/Edits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ea typeface="ＭＳ Ｐゴシック" pitchFamily="34" charset="-128"/>
              </a:rPr>
              <a:t>Subforms</a:t>
            </a:r>
            <a:endParaRPr lang="en-US" dirty="0" smtClean="0">
              <a:ea typeface="ＭＳ Ｐゴシック" pitchFamily="34" charset="-12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Locking the </a:t>
            </a:r>
            <a:r>
              <a:rPr lang="en-US" dirty="0" err="1" smtClean="0">
                <a:ea typeface="ＭＳ Ｐゴシック" pitchFamily="34" charset="-128"/>
              </a:rPr>
              <a:t>subform</a:t>
            </a:r>
            <a:r>
              <a:rPr lang="en-US" dirty="0" smtClean="0">
                <a:ea typeface="ＭＳ Ｐゴシック" pitchFamily="34" charset="-128"/>
              </a:rPr>
              <a:t> only</a:t>
            </a:r>
          </a:p>
        </p:txBody>
      </p:sp>
      <p:pic>
        <p:nvPicPr>
          <p:cNvPr id="1536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Open a blank database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Build the tables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Start from the tables on the “1” side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Put appropriate types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Put appropriate primary key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Build relations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Check the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Fill in the tables</a:t>
            </a:r>
            <a:endParaRPr lang="en-US" sz="2400" smtClean="0"/>
          </a:p>
        </p:txBody>
      </p:sp>
      <p:sp>
        <p:nvSpPr>
          <p:cNvPr id="21510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379A1FE5-0D81-47EB-8076-7FB914859F22}" type="slidenum">
              <a:rPr lang="en-US" sz="1400">
                <a:ea typeface="ＭＳ Ｐゴシック" pitchFamily="34" charset="-128"/>
              </a:rPr>
              <a:pPr algn="r" eaLnBrk="1" hangingPunct="1"/>
              <a:t>11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Rectangle 2"/>
          <p:cNvSpPr>
            <a:spLocks noChangeArrowheads="1"/>
          </p:cNvSpPr>
          <p:nvPr/>
        </p:nvSpPr>
        <p:spPr bwMode="auto">
          <a:xfrm>
            <a:off x="1116013" y="620713"/>
            <a:ext cx="6962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3600">
                <a:solidFill>
                  <a:schemeClr val="tx2"/>
                </a:solidFill>
              </a:rPr>
              <a:t>Home exercise: Your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Build a query to show book title, author surname, publishing year and author birth date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Modify it to hide the author surname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Build a query to show book title, author surname and publishing date only for German and French authors.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Do not build a new one. Modify easily the previous one adding another field with a condition and hiding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Build a query to show book title, author surname and publishing date only for those book published before 1930.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Do not build a new one. Modify the first one.</a:t>
            </a:r>
            <a:endParaRPr lang="en-US" sz="1600" smtClean="0"/>
          </a:p>
        </p:txBody>
      </p:sp>
      <p:sp>
        <p:nvSpPr>
          <p:cNvPr id="22534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255939A4-B566-4212-AF06-3824585833A0}" type="slidenum">
              <a:rPr lang="en-US" sz="1400">
                <a:ea typeface="ＭＳ Ｐゴシック" pitchFamily="34" charset="-128"/>
              </a:rPr>
              <a:pPr algn="r" eaLnBrk="1" hangingPunct="1"/>
              <a:t>12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Rectangle 2"/>
          <p:cNvSpPr>
            <a:spLocks noChangeArrowheads="1"/>
          </p:cNvSpPr>
          <p:nvPr/>
        </p:nvSpPr>
        <p:spPr bwMode="auto">
          <a:xfrm>
            <a:off x="1116013" y="620713"/>
            <a:ext cx="6962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3600">
                <a:solidFill>
                  <a:schemeClr val="tx2"/>
                </a:solidFill>
              </a:rPr>
              <a:t>Home exercise : Your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Exercises</a:t>
            </a:r>
          </a:p>
          <a:p>
            <a:pPr lvl="1" eaLnBrk="1" hangingPunct="1"/>
            <a:r>
              <a:rPr lang="en-US" smtClean="0"/>
              <a:t>Is there the book TITLE?</a:t>
            </a:r>
          </a:p>
          <a:p>
            <a:pPr lvl="1" eaLnBrk="1" hangingPunct="1"/>
            <a:r>
              <a:rPr lang="en-US" smtClean="0"/>
              <a:t>Is there a book TITLE published after 1/1/2000?</a:t>
            </a:r>
          </a:p>
          <a:p>
            <a:pPr lvl="1" eaLnBrk="1" hangingPunct="1"/>
            <a:r>
              <a:rPr lang="en-US" smtClean="0"/>
              <a:t>Which books AUTHOR has published?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z="2800" smtClean="0"/>
          </a:p>
        </p:txBody>
      </p:sp>
      <p:sp>
        <p:nvSpPr>
          <p:cNvPr id="23558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6FDA5B23-6695-4379-95BD-B9B01777D500}" type="slidenum">
              <a:rPr lang="en-US" sz="1400">
                <a:ea typeface="ＭＳ Ｐゴシック" pitchFamily="34" charset="-128"/>
              </a:rPr>
              <a:pPr algn="r" eaLnBrk="1" hangingPunct="1"/>
              <a:t>13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Rectangle 2"/>
          <p:cNvSpPr>
            <a:spLocks noChangeArrowheads="1"/>
          </p:cNvSpPr>
          <p:nvPr/>
        </p:nvSpPr>
        <p:spPr bwMode="auto">
          <a:xfrm>
            <a:off x="1116013" y="620713"/>
            <a:ext cx="6962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3600">
                <a:solidFill>
                  <a:schemeClr val="tx2"/>
                </a:solidFill>
              </a:rPr>
              <a:t>Home exercise : Your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Put "Required" for appropriate fields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Build validation rules for appropriate fields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Build predefined drop-down list where appropriate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Forms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Build a form to insert/modify/delete new authors.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Then lock the form to prevent deletions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Build a form to modify a new author with all the list of his/her books.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Then lock it to avoid insertions and deletion in authors and in books.</a:t>
            </a:r>
          </a:p>
        </p:txBody>
      </p:sp>
      <p:sp>
        <p:nvSpPr>
          <p:cNvPr id="24582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B4B59212-D89E-420C-BCB2-2A32C86EF6B2}" type="slidenum">
              <a:rPr lang="en-US" sz="1400">
                <a:ea typeface="ＭＳ Ｐゴシック" pitchFamily="34" charset="-128"/>
              </a:rPr>
              <a:pPr algn="r" eaLnBrk="1" hangingPunct="1"/>
              <a:t>14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Rectangle 2"/>
          <p:cNvSpPr>
            <a:spLocks noChangeArrowheads="1"/>
          </p:cNvSpPr>
          <p:nvPr/>
        </p:nvSpPr>
        <p:spPr bwMode="auto">
          <a:xfrm>
            <a:off x="1116013" y="620713"/>
            <a:ext cx="6962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3600">
                <a:solidFill>
                  <a:schemeClr val="tx2"/>
                </a:solidFill>
              </a:rPr>
              <a:t>Home exercise : Your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smtClean="0"/>
              <a:t>Reports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Build a report which shows the books'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Build a report which shows, author by author, the books' data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Remember to group!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Build a report which shows, genre by genre, author by author, the books' data considering only the German and English authors.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Start from a query</a:t>
            </a:r>
          </a:p>
        </p:txBody>
      </p:sp>
      <p:sp>
        <p:nvSpPr>
          <p:cNvPr id="25606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34DDDFD0-0D49-4D55-9B88-453D93FC87E0}" type="slidenum">
              <a:rPr lang="en-US" sz="1400">
                <a:ea typeface="ＭＳ Ｐゴシック" pitchFamily="34" charset="-128"/>
              </a:rPr>
              <a:pPr algn="r" eaLnBrk="1" hangingPunct="1"/>
              <a:t>15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Rectangle 2"/>
          <p:cNvSpPr>
            <a:spLocks noChangeArrowheads="1"/>
          </p:cNvSpPr>
          <p:nvPr/>
        </p:nvSpPr>
        <p:spPr bwMode="auto">
          <a:xfrm>
            <a:off x="1116013" y="620713"/>
            <a:ext cx="6962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3600">
                <a:solidFill>
                  <a:schemeClr val="tx2"/>
                </a:solidFill>
              </a:rPr>
              <a:t>Home exercise : Your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Advanced queries. Build a query which: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asks for a date and shows book title, author surname and publishing year only for those authors born before the entered date.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How to ask for a field?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shows book title, author surname and the age of the author when the book was published.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How to put expressions?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counts the books for every author.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How to build a query which counts?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Pay attention to what you are grouping-by!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calculates the average publishing year of each author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Pay attention not to put too many fields!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calculates the average publishing year of each author considering only German and English authors.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Pay attention to what you are grouping-by and what is the attribute of the condition!</a:t>
            </a:r>
          </a:p>
        </p:txBody>
      </p:sp>
      <p:sp>
        <p:nvSpPr>
          <p:cNvPr id="26630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802C4BDB-ACC4-44E1-B804-373DEAD5A9E6}" type="slidenum">
              <a:rPr lang="en-US" sz="1400">
                <a:ea typeface="ＭＳ Ｐゴシック" pitchFamily="34" charset="-128"/>
              </a:rPr>
              <a:pPr algn="r" eaLnBrk="1" hangingPunct="1"/>
              <a:t>16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Rectangle 2"/>
          <p:cNvSpPr>
            <a:spLocks noChangeArrowheads="1"/>
          </p:cNvSpPr>
          <p:nvPr/>
        </p:nvSpPr>
        <p:spPr bwMode="auto">
          <a:xfrm>
            <a:off x="1116013" y="620713"/>
            <a:ext cx="6962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3600">
                <a:solidFill>
                  <a:schemeClr val="tx2"/>
                </a:solidFill>
              </a:rPr>
              <a:t>Home exercise : Your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Open a blank database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Build the tables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Start from the tables on the “1” side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Put appropriate types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Put appropriate primary keys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Build relations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Check the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Fill in the tables</a:t>
            </a:r>
            <a:endParaRPr lang="en-US" sz="2400" smtClean="0"/>
          </a:p>
        </p:txBody>
      </p:sp>
      <p:sp>
        <p:nvSpPr>
          <p:cNvPr id="27654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021E5673-EEB3-49D9-815C-8EBFB70661EB}" type="slidenum">
              <a:rPr lang="en-US" sz="1400">
                <a:ea typeface="ＭＳ Ｐゴシック" pitchFamily="34" charset="-128"/>
              </a:rPr>
              <a:pPr algn="r" eaLnBrk="1" hangingPunct="1"/>
              <a:t>17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Rectangle 2"/>
          <p:cNvSpPr>
            <a:spLocks noChangeArrowheads="1"/>
          </p:cNvSpPr>
          <p:nvPr/>
        </p:nvSpPr>
        <p:spPr bwMode="auto">
          <a:xfrm>
            <a:off x="1116013" y="620713"/>
            <a:ext cx="6962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3200">
                <a:solidFill>
                  <a:schemeClr val="tx2"/>
                </a:solidFill>
              </a:rPr>
              <a:t>Home exercise : students and exams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Build a query which displays, for every student, the list of his passed exams.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Build a query which displays the list of passed exams and students’ last names, considering only who got a laude.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Build a query which displays the student number (ordered from lowest to highest) of students who passed computer science.</a:t>
            </a:r>
          </a:p>
        </p:txBody>
      </p:sp>
      <p:sp>
        <p:nvSpPr>
          <p:cNvPr id="28678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8C528A7C-F060-4069-82D9-431641DBFD3B}" type="slidenum">
              <a:rPr lang="en-US" sz="1400">
                <a:ea typeface="ＭＳ Ｐゴシック" pitchFamily="34" charset="-128"/>
              </a:rPr>
              <a:pPr algn="r" eaLnBrk="1" hangingPunct="1"/>
              <a:t>18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Rectangle 2"/>
          <p:cNvSpPr>
            <a:spLocks noChangeArrowheads="1"/>
          </p:cNvSpPr>
          <p:nvPr/>
        </p:nvSpPr>
        <p:spPr bwMode="auto">
          <a:xfrm>
            <a:off x="1116013" y="620713"/>
            <a:ext cx="6962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3200">
                <a:solidFill>
                  <a:schemeClr val="tx2"/>
                </a:solidFill>
              </a:rPr>
              <a:t>Home exercise : students and exams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Expand the database inserting information about professors and their exams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Many to many relation </a:t>
            </a:r>
            <a:r>
              <a:rPr lang="en-US" dirty="0" smtClean="0">
                <a:sym typeface="Wingdings" pitchFamily="2" charset="2"/>
              </a:rPr>
              <a:t> another extra table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Put "Required" for appropriate fields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Build validation rules for appropriate fields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Build predefined drop-down list where appropriate</a:t>
            </a:r>
          </a:p>
        </p:txBody>
      </p:sp>
      <p:sp>
        <p:nvSpPr>
          <p:cNvPr id="29702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B99F636B-13C0-414E-9457-A51269BB8F73}" type="slidenum">
              <a:rPr lang="en-US" sz="1400">
                <a:ea typeface="ＭＳ Ｐゴシック" pitchFamily="34" charset="-128"/>
              </a:rPr>
              <a:pPr algn="r" eaLnBrk="1" hangingPunct="1"/>
              <a:t>19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Rectangle 2"/>
          <p:cNvSpPr>
            <a:spLocks noChangeArrowheads="1"/>
          </p:cNvSpPr>
          <p:nvPr/>
        </p:nvSpPr>
        <p:spPr bwMode="auto">
          <a:xfrm>
            <a:off x="1116013" y="620713"/>
            <a:ext cx="6962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3200">
                <a:solidFill>
                  <a:schemeClr val="tx2"/>
                </a:solidFill>
              </a:rPr>
              <a:t>Home exercise : students and exams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Northwind database example</a:t>
            </a:r>
          </a:p>
        </p:txBody>
      </p:sp>
      <p:sp>
        <p:nvSpPr>
          <p:cNvPr id="8194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819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99198-9206-4414-84BC-0D098E4B5903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Northwind 2003 database example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Copy the file to your Desktop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Enable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hlink"/>
                </a:solidFill>
              </a:rPr>
              <a:t>Access saves automatically data modifications!!!</a:t>
            </a:r>
          </a:p>
          <a:p>
            <a:pPr lvl="1" eaLnBrk="1" hangingPunct="1">
              <a:lnSpc>
                <a:spcPct val="8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sz="2000" smtClean="0">
                <a:sym typeface="Wingdings" pitchFamily="2" charset="2"/>
              </a:rPr>
              <a:t>Undo</a:t>
            </a:r>
            <a:r>
              <a:rPr lang="en-US" sz="200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is possible only for the last action</a:t>
            </a:r>
          </a:p>
          <a:p>
            <a:pPr lvl="1" eaLnBrk="1" hangingPunct="1">
              <a:lnSpc>
                <a:spcPct val="8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sz="2000" smtClean="0"/>
              <a:t>File </a:t>
            </a:r>
            <a:r>
              <a:rPr lang="en-US" sz="2000" smtClean="0">
                <a:sym typeface="Wingdings" pitchFamily="2" charset="2"/>
              </a:rPr>
              <a:t> Save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Saves only created objects inside the database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To duplicate the database</a:t>
            </a:r>
          </a:p>
          <a:p>
            <a:pPr lvl="2" eaLnBrk="1" hangingPunct="1">
              <a:lnSpc>
                <a:spcPct val="8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sz="1800" smtClean="0"/>
              <a:t>File </a:t>
            </a:r>
            <a:r>
              <a:rPr lang="en-US" sz="1800" smtClean="0">
                <a:sym typeface="Wingdings" pitchFamily="2" charset="2"/>
              </a:rPr>
              <a:t>Save Database As</a:t>
            </a:r>
          </a:p>
        </p:txBody>
      </p:sp>
      <p:sp>
        <p:nvSpPr>
          <p:cNvPr id="11270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7F0C9099-D4AA-4A49-B3EC-3DBC1CF04038}" type="slidenum">
              <a:rPr lang="en-US" sz="1400">
                <a:ea typeface="ＭＳ Ｐゴシック" pitchFamily="34" charset="-128"/>
              </a:rPr>
              <a:pPr algn="r" eaLnBrk="1" hangingPunct="1"/>
              <a:t>2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Forms</a:t>
            </a:r>
          </a:p>
          <a:p>
            <a:pPr lvl="1" eaLnBrk="1" hangingPunct="1"/>
            <a:r>
              <a:rPr lang="en-US" sz="2400" smtClean="0"/>
              <a:t>Build a form to insert/modify a professor locked to prevent deletions</a:t>
            </a:r>
          </a:p>
          <a:p>
            <a:pPr lvl="1" eaLnBrk="1" hangingPunct="1"/>
            <a:r>
              <a:rPr lang="en-US" sz="2400" smtClean="0"/>
              <a:t>Build a form to insert/modify/delete a student</a:t>
            </a:r>
          </a:p>
          <a:p>
            <a:pPr lvl="1" eaLnBrk="1" hangingPunct="1"/>
            <a:r>
              <a:rPr lang="en-US" sz="2400" smtClean="0"/>
              <a:t>Build a form to insert/modify/delete a professor with all its list of courses</a:t>
            </a:r>
          </a:p>
          <a:p>
            <a:pPr lvl="2" eaLnBrk="1" hangingPunct="1"/>
            <a:r>
              <a:rPr lang="en-US" sz="2000" smtClean="0"/>
              <a:t>This form takes data from two tables</a:t>
            </a:r>
          </a:p>
          <a:p>
            <a:pPr lvl="1" eaLnBrk="1" hangingPunct="1"/>
            <a:r>
              <a:rPr lang="en-US" sz="2400" smtClean="0"/>
              <a:t>Build a form to insert a new exam, locked to prevent modifications and deletions.</a:t>
            </a:r>
          </a:p>
        </p:txBody>
      </p:sp>
      <p:sp>
        <p:nvSpPr>
          <p:cNvPr id="30726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28ABCBC7-88DD-44E9-ABD6-DD651F932F85}" type="slidenum">
              <a:rPr lang="en-US" sz="1400">
                <a:ea typeface="ＭＳ Ｐゴシック" pitchFamily="34" charset="-128"/>
              </a:rPr>
              <a:pPr algn="r" eaLnBrk="1" hangingPunct="1"/>
              <a:t>20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Rectangle 2"/>
          <p:cNvSpPr>
            <a:spLocks noChangeArrowheads="1"/>
          </p:cNvSpPr>
          <p:nvPr/>
        </p:nvSpPr>
        <p:spPr bwMode="auto">
          <a:xfrm>
            <a:off x="1116013" y="620713"/>
            <a:ext cx="6962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3200">
                <a:solidFill>
                  <a:schemeClr val="tx2"/>
                </a:solidFill>
              </a:rPr>
              <a:t>Home exercise : students and exams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Advanced queries. Build a query which: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asks for a professor and shows the list of his courses.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asks for a professor and shows the list of his exams with the average grade that students obtain in the exam (considering, obviously, only the passed attempts)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Pay attention to what you are grouping-by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asks for a professor and shows the list of his exams with the number of students who got more that 24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Reports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Build a report which displays, for every student in alphabetical order, the list of his/her passed exams in chronological order.</a:t>
            </a:r>
          </a:p>
        </p:txBody>
      </p:sp>
      <p:sp>
        <p:nvSpPr>
          <p:cNvPr id="31750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0651415B-8397-4E2C-947C-C7A200DA5C5E}" type="slidenum">
              <a:rPr lang="en-US" sz="1400">
                <a:ea typeface="ＭＳ Ｐゴシック" pitchFamily="34" charset="-128"/>
              </a:rPr>
              <a:pPr algn="r" eaLnBrk="1" hangingPunct="1"/>
              <a:t>21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2" name="Rectangle 2"/>
          <p:cNvSpPr>
            <a:spLocks noChangeArrowheads="1"/>
          </p:cNvSpPr>
          <p:nvPr/>
        </p:nvSpPr>
        <p:spPr bwMode="auto">
          <a:xfrm>
            <a:off x="1116013" y="620713"/>
            <a:ext cx="6962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3200">
                <a:solidFill>
                  <a:schemeClr val="tx2"/>
                </a:solidFill>
              </a:rPr>
              <a:t>Home exercise : students and exams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Table</a:t>
            </a:r>
          </a:p>
        </p:txBody>
      </p:sp>
      <p:sp>
        <p:nvSpPr>
          <p:cNvPr id="9218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5B4FF-C792-476C-BAA8-D65E663DF74C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Northwind</a:t>
            </a:r>
            <a:r>
              <a:rPr lang="en-US" sz="2400" dirty="0" smtClean="0"/>
              <a:t> database overview</a:t>
            </a:r>
          </a:p>
          <a:p>
            <a:pPr eaLnBrk="1" hangingPunct="1">
              <a:lnSpc>
                <a:spcPct val="8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sz="2400" dirty="0" smtClean="0"/>
              <a:t>Home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View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Datasheet View</a:t>
            </a:r>
          </a:p>
          <a:p>
            <a:pPr eaLnBrk="1" hangingPunct="1">
              <a:lnSpc>
                <a:spcPct val="8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sz="2400" dirty="0" smtClean="0"/>
              <a:t>Home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View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Design View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Fields types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/>
              <a:t>Short text</a:t>
            </a:r>
            <a:r>
              <a:rPr lang="en-US" sz="1800" dirty="0" smtClean="0"/>
              <a:t>: max 255 alphanumeric characters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smtClean="0"/>
              <a:t>Long text</a:t>
            </a:r>
            <a:r>
              <a:rPr lang="en-US" sz="1800" smtClean="0"/>
              <a:t>: </a:t>
            </a:r>
            <a:r>
              <a:rPr lang="en-US" sz="1800" dirty="0" smtClean="0"/>
              <a:t>max 65,535 characters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/>
              <a:t>Number</a:t>
            </a:r>
            <a:r>
              <a:rPr lang="en-US" sz="1800" dirty="0" smtClean="0"/>
              <a:t> and </a:t>
            </a:r>
            <a:r>
              <a:rPr lang="en-US" sz="1800" b="1" dirty="0" smtClean="0"/>
              <a:t>Currency</a:t>
            </a:r>
            <a:r>
              <a:rPr lang="en-US" sz="1800" dirty="0" smtClean="0"/>
              <a:t> and </a:t>
            </a:r>
            <a:r>
              <a:rPr lang="en-US" sz="1800" b="1" dirty="0" err="1" smtClean="0"/>
              <a:t>Autonumber</a:t>
            </a:r>
            <a:endParaRPr lang="en-US" sz="18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/>
              <a:t>Date/Time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/>
              <a:t>Yes/No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/>
              <a:t>OLE object</a:t>
            </a:r>
            <a:r>
              <a:rPr lang="en-US" sz="1800" dirty="0" smtClean="0"/>
              <a:t>: link or embed external objects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dirty="0" smtClean="0"/>
              <a:t>Hyperlink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Numerical codes are text and not number!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Primary key</a:t>
            </a:r>
          </a:p>
        </p:txBody>
      </p:sp>
      <p:sp>
        <p:nvSpPr>
          <p:cNvPr id="12294" name="Segnaposto numero diapositiva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D786EC56-A16C-4560-9DFE-D0A97448D84D}" type="slidenum">
              <a:rPr lang="en-US" sz="1400">
                <a:ea typeface="ＭＳ Ｐゴシック" pitchFamily="34" charset="-128"/>
              </a:rPr>
              <a:pPr algn="r" eaLnBrk="1" hangingPunct="1"/>
              <a:t>3</a:t>
            </a:fld>
            <a:endParaRPr lang="en-US" sz="1400">
              <a:ea typeface="ＭＳ Ｐゴシック" pitchFamily="34" charset="-128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Select query</a:t>
            </a:r>
          </a:p>
        </p:txBody>
      </p:sp>
      <p:sp>
        <p:nvSpPr>
          <p:cNvPr id="1331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1331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57A32-0131-4BBC-A37D-043F9860BDB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question which produces a virtual table called view</a:t>
            </a:r>
          </a:p>
          <a:p>
            <a:pPr eaLnBrk="1" hangingPunct="1">
              <a:lnSpc>
                <a:spcPct val="9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dirty="0" smtClean="0"/>
              <a:t>Create </a:t>
            </a:r>
            <a:r>
              <a:rPr lang="en-US" dirty="0" smtClean="0">
                <a:sym typeface="Wingdings" pitchFamily="2" charset="2"/>
              </a:rPr>
              <a:t> Queries  Query W</a:t>
            </a:r>
            <a:r>
              <a:rPr lang="en-US" dirty="0" smtClean="0"/>
              <a:t>izard</a:t>
            </a:r>
          </a:p>
          <a:p>
            <a:pPr eaLnBrk="1" hangingPunct="1">
              <a:lnSpc>
                <a:spcPct val="9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dirty="0" smtClean="0">
                <a:ea typeface="ＭＳ Ｐゴシック" pitchFamily="34" charset="-128"/>
              </a:rPr>
              <a:t>Home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en-US" dirty="0" smtClean="0">
                <a:ea typeface="ＭＳ Ｐゴシック" pitchFamily="34" charset="-128"/>
              </a:rPr>
              <a:t>View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en-US" dirty="0" smtClean="0">
                <a:ea typeface="ＭＳ Ｐゴシック" pitchFamily="34" charset="-128"/>
              </a:rPr>
              <a:t>Design 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Show, sorting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Criteria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Other fields </a:t>
            </a:r>
            <a:r>
              <a:rPr lang="en-US" dirty="0" smtClean="0">
                <a:ea typeface="ＭＳ Ｐゴシック" pitchFamily="34" charset="-128"/>
              </a:rPr>
              <a:t>values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>
                <a:ea typeface="ＭＳ Ｐゴシック" pitchFamily="34" charset="-128"/>
              </a:rPr>
              <a:t>Mac users: CTRL+ALT+8 to </a:t>
            </a:r>
            <a:r>
              <a:rPr lang="en-US" sz="2200" smtClean="0">
                <a:ea typeface="ＭＳ Ｐゴシック" pitchFamily="34" charset="-128"/>
              </a:rPr>
              <a:t>get symbol </a:t>
            </a:r>
            <a:r>
              <a:rPr lang="en-US" sz="2200" dirty="0" smtClean="0">
                <a:ea typeface="ＭＳ Ｐゴシック" pitchFamily="34" charset="-128"/>
              </a:rPr>
              <a:t>[ </a:t>
            </a:r>
            <a:endParaRPr lang="en-US" sz="2200" dirty="0" smtClean="0">
              <a:ea typeface="ＭＳ Ｐゴシック" pitchFamily="34" charset="-12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The query asks for a value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</p:txBody>
      </p:sp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Select query: virtual fields</a:t>
            </a:r>
          </a:p>
        </p:txBody>
      </p:sp>
      <p:sp>
        <p:nvSpPr>
          <p:cNvPr id="1331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1331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57A32-0131-4BBC-A37D-043F9860BDB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Expression builder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Functions: </a:t>
            </a:r>
            <a:r>
              <a:rPr lang="en-US" i="1" dirty="0" err="1" smtClean="0">
                <a:ea typeface="ＭＳ Ｐゴシック" pitchFamily="34" charset="-128"/>
              </a:rPr>
              <a:t>DateDiff</a:t>
            </a:r>
            <a:r>
              <a:rPr lang="en-US" dirty="0" smtClean="0">
                <a:ea typeface="ＭＳ Ｐゴシック" pitchFamily="34" charset="-128"/>
              </a:rPr>
              <a:t>,</a:t>
            </a:r>
            <a:r>
              <a:rPr lang="en-US" i="1" dirty="0" smtClean="0">
                <a:ea typeface="ＭＳ Ｐゴシック" pitchFamily="34" charset="-128"/>
              </a:rPr>
              <a:t> </a:t>
            </a:r>
            <a:r>
              <a:rPr lang="en-US" i="1" dirty="0" err="1" smtClean="0">
                <a:ea typeface="ＭＳ Ｐゴシック" pitchFamily="34" charset="-128"/>
              </a:rPr>
              <a:t>DateAdd</a:t>
            </a:r>
            <a:r>
              <a:rPr lang="en-US" dirty="0" smtClean="0">
                <a:ea typeface="ＭＳ Ｐゴシック" pitchFamily="34" charset="-128"/>
              </a:rPr>
              <a:t>,</a:t>
            </a:r>
            <a:r>
              <a:rPr lang="en-US" i="1" dirty="0" smtClean="0">
                <a:ea typeface="ＭＳ Ｐゴシック" pitchFamily="34" charset="-128"/>
              </a:rPr>
              <a:t> Year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i="1" dirty="0" smtClean="0">
                <a:ea typeface="ＭＳ Ｐゴシック" pitchFamily="34" charset="-128"/>
              </a:rPr>
              <a:t>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Operators: </a:t>
            </a:r>
            <a:r>
              <a:rPr lang="en-US" i="1" dirty="0" smtClean="0">
                <a:ea typeface="ＭＳ Ｐゴシック" pitchFamily="34" charset="-128"/>
              </a:rPr>
              <a:t>Between</a:t>
            </a:r>
            <a:r>
              <a:rPr lang="en-US" dirty="0" smtClean="0">
                <a:ea typeface="ＭＳ Ｐゴシック" pitchFamily="34" charset="-128"/>
              </a:rPr>
              <a:t>,</a:t>
            </a:r>
            <a:r>
              <a:rPr lang="en-US" i="1" dirty="0" smtClean="0">
                <a:ea typeface="ＭＳ Ｐゴシック" pitchFamily="34" charset="-128"/>
              </a:rPr>
              <a:t> Like * ?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Expression builder for validation rules and in table validation rules: </a:t>
            </a:r>
            <a:r>
              <a:rPr lang="en-US" i="1" dirty="0" smtClean="0">
                <a:ea typeface="ＭＳ Ｐゴシック" pitchFamily="34" charset="-128"/>
              </a:rPr>
              <a:t>Like</a:t>
            </a:r>
          </a:p>
          <a:p>
            <a:pPr lvl="2" eaLnBrk="1" hangingPunct="1">
              <a:lnSpc>
                <a:spcPct val="90000"/>
              </a:lnSpc>
            </a:pPr>
            <a:endParaRPr lang="en-US" i="1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Warning: </a:t>
            </a:r>
            <a:r>
              <a:rPr lang="en-US" dirty="0" err="1" smtClean="0">
                <a:ea typeface="ＭＳ Ｐゴシック" pitchFamily="34" charset="-128"/>
              </a:rPr>
              <a:t>dateDiff</a:t>
            </a:r>
            <a:r>
              <a:rPr lang="en-US" dirty="0" smtClean="0">
                <a:ea typeface="ＭＳ Ｐゴシック" pitchFamily="34" charset="-128"/>
              </a:rPr>
              <a:t> has a bug!</a:t>
            </a:r>
          </a:p>
          <a:p>
            <a:pPr marL="0" lvl="1" indent="0" eaLnBrk="1" hangingPunct="1">
              <a:lnSpc>
                <a:spcPct val="90000"/>
              </a:lnSpc>
              <a:buNone/>
            </a:pPr>
            <a:r>
              <a:rPr lang="en-GB" sz="1800" dirty="0" err="1" smtClean="0">
                <a:ea typeface="ＭＳ Ｐゴシック" pitchFamily="34" charset="-128"/>
              </a:rPr>
              <a:t>DateDiff</a:t>
            </a:r>
            <a:r>
              <a:rPr lang="en-GB" sz="1800" dirty="0">
                <a:ea typeface="ＭＳ Ｐゴシック" pitchFamily="34" charset="-128"/>
              </a:rPr>
              <a:t>("yyyy",Date1,Date2) + </a:t>
            </a:r>
            <a:r>
              <a:rPr lang="en-GB" sz="1800" dirty="0" err="1">
                <a:ea typeface="ＭＳ Ｐゴシック" pitchFamily="34" charset="-128"/>
              </a:rPr>
              <a:t>IIf</a:t>
            </a:r>
            <a:r>
              <a:rPr lang="en-GB" sz="1800" dirty="0">
                <a:ea typeface="ＭＳ Ｐゴシック" pitchFamily="34" charset="-128"/>
              </a:rPr>
              <a:t>(</a:t>
            </a:r>
            <a:r>
              <a:rPr lang="en-GB" sz="1800" dirty="0" err="1">
                <a:ea typeface="ＭＳ Ｐゴシック" pitchFamily="34" charset="-128"/>
              </a:rPr>
              <a:t>DateAdd</a:t>
            </a:r>
            <a:r>
              <a:rPr lang="en-GB" sz="1800" dirty="0">
                <a:ea typeface="ＭＳ Ｐゴシック" pitchFamily="34" charset="-128"/>
              </a:rPr>
              <a:t>("</a:t>
            </a:r>
            <a:r>
              <a:rPr lang="en-GB" sz="1800" dirty="0" err="1">
                <a:ea typeface="ＭＳ Ｐゴシック" pitchFamily="34" charset="-128"/>
              </a:rPr>
              <a:t>yyyy</a:t>
            </a:r>
            <a:r>
              <a:rPr lang="en-GB" sz="1800" dirty="0">
                <a:ea typeface="ＭＳ Ｐゴシック" pitchFamily="34" charset="-128"/>
              </a:rPr>
              <a:t>",</a:t>
            </a:r>
            <a:r>
              <a:rPr lang="en-GB" sz="1800" dirty="0" err="1">
                <a:ea typeface="ＭＳ Ｐゴシック" pitchFamily="34" charset="-128"/>
              </a:rPr>
              <a:t>DateDiff</a:t>
            </a:r>
            <a:r>
              <a:rPr lang="en-GB" sz="1800" dirty="0">
                <a:ea typeface="ＭＳ Ｐゴシック" pitchFamily="34" charset="-128"/>
              </a:rPr>
              <a:t>("yyyy",Date1,Date2),Date1) &gt; Date2;-1;0) </a:t>
            </a:r>
            <a:endParaRPr lang="en-US" sz="1800" dirty="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</p:txBody>
      </p:sp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2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Summary query</a:t>
            </a:r>
          </a:p>
        </p:txBody>
      </p:sp>
      <p:sp>
        <p:nvSpPr>
          <p:cNvPr id="14338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1433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D654C-0F4E-4009-AC00-467CF722D70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Group By</a:t>
            </a:r>
          </a:p>
          <a:p>
            <a:pPr eaLnBrk="1" hangingPunct="1"/>
            <a:r>
              <a:rPr lang="en-US" smtClean="0"/>
              <a:t>Count, Sum, Avg, Max, Min</a:t>
            </a:r>
          </a:p>
          <a:p>
            <a:pPr eaLnBrk="1" hangingPunct="1"/>
            <a:r>
              <a:rPr lang="en-US" smtClean="0"/>
              <a:t>Condition</a:t>
            </a:r>
          </a:p>
          <a:p>
            <a:pPr lvl="1" eaLnBrk="1" hangingPunct="1"/>
            <a:r>
              <a:rPr lang="en-US" smtClean="0"/>
              <a:t>Using </a:t>
            </a:r>
            <a:r>
              <a:rPr lang="en-US" b="1" smtClean="0"/>
              <a:t>where</a:t>
            </a:r>
            <a:r>
              <a:rPr lang="en-US" smtClean="0"/>
              <a:t> and not </a:t>
            </a:r>
            <a:r>
              <a:rPr lang="en-US" b="1" smtClean="0"/>
              <a:t>group by</a:t>
            </a:r>
          </a:p>
          <a:p>
            <a:pPr lvl="1" eaLnBrk="1" hangingPunct="1"/>
            <a:endParaRPr lang="en-US" smtClean="0"/>
          </a:p>
        </p:txBody>
      </p:sp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 pitchFamily="34" charset="-128"/>
              </a:rPr>
              <a:t>Report</a:t>
            </a:r>
          </a:p>
        </p:txBody>
      </p:sp>
      <p:sp>
        <p:nvSpPr>
          <p:cNvPr id="819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ea typeface="ＭＳ Ｐゴシック" pitchFamily="34" charset="-128"/>
              </a:rPr>
              <a:t>10 May 2013</a:t>
            </a:r>
            <a:endParaRPr lang="en-US">
              <a:ea typeface="ＭＳ Ｐゴシック" pitchFamily="34" charset="-128"/>
            </a:endParaRPr>
          </a:p>
        </p:txBody>
      </p:sp>
      <p:sp>
        <p:nvSpPr>
          <p:cNvPr id="819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C79B5-9791-4F7B-84FF-08EED16B26B4}" type="slidenum">
              <a:rPr lang="en-US" smtClean="0">
                <a:ea typeface="ＭＳ Ｐゴシック" pitchFamily="34" charset="-128"/>
              </a:rPr>
              <a:pPr>
                <a:defRPr/>
              </a:pPr>
              <a:t>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from tables or queries</a:t>
            </a:r>
          </a:p>
          <a:p>
            <a:pPr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dirty="0" smtClean="0">
                <a:ea typeface="ＭＳ Ｐゴシック" pitchFamily="34" charset="-128"/>
              </a:rPr>
              <a:t>Create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 Reports  Report Wizard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Grouping levels</a:t>
            </a:r>
          </a:p>
          <a:p>
            <a:pPr eaLnBrk="1" hangingPunct="1"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dirty="0" smtClean="0">
                <a:ea typeface="ＭＳ Ｐゴシック" pitchFamily="34" charset="-128"/>
              </a:rPr>
              <a:t>Home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en-US" dirty="0" smtClean="0">
                <a:ea typeface="ＭＳ Ｐゴシック" pitchFamily="34" charset="-128"/>
              </a:rPr>
              <a:t>View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en-US" dirty="0" smtClean="0">
                <a:ea typeface="ＭＳ Ｐゴシック" pitchFamily="34" charset="-128"/>
              </a:rPr>
              <a:t>Design View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Esthetic changes</a:t>
            </a:r>
          </a:p>
          <a:p>
            <a:pPr lvl="1" eaLnBrk="1" hangingPunct="1"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dirty="0" smtClean="0">
                <a:ea typeface="ＭＳ Ｐゴシック" pitchFamily="34" charset="-128"/>
              </a:rPr>
              <a:t>Design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 Grouping  Group &amp; Sort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dirty="0" smtClean="0">
                <a:ea typeface="ＭＳ Ｐゴシック" pitchFamily="34" charset="-128"/>
              </a:rPr>
              <a:t>Print Preview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 Data  More  Word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Table</a:t>
            </a:r>
          </a:p>
        </p:txBody>
      </p:sp>
      <p:sp>
        <p:nvSpPr>
          <p:cNvPr id="10242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10243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51AED-0EE0-442C-B6AC-1ADA7E6C75D5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sz="2400" dirty="0" smtClean="0"/>
              <a:t>Home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View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Design View</a:t>
            </a:r>
          </a:p>
          <a:p>
            <a:pPr lvl="1" eaLnBrk="1" hangingPunct="1"/>
            <a:r>
              <a:rPr lang="en-US" sz="2400" dirty="0" smtClean="0"/>
              <a:t>Fields properties</a:t>
            </a:r>
          </a:p>
          <a:p>
            <a:pPr lvl="2" eaLnBrk="1" hangingPunct="1"/>
            <a:r>
              <a:rPr lang="en-US" sz="1800" dirty="0" smtClean="0"/>
              <a:t>Field Size (only text)</a:t>
            </a:r>
          </a:p>
          <a:p>
            <a:pPr lvl="2" eaLnBrk="1" hangingPunct="1"/>
            <a:r>
              <a:rPr lang="en-US" sz="1800" dirty="0" smtClean="0"/>
              <a:t>Format</a:t>
            </a:r>
          </a:p>
          <a:p>
            <a:pPr lvl="2" eaLnBrk="1" hangingPunct="1"/>
            <a:r>
              <a:rPr lang="it-IT" sz="1800" dirty="0" err="1" smtClean="0"/>
              <a:t>Decimal</a:t>
            </a:r>
            <a:r>
              <a:rPr lang="it-IT" sz="1800" dirty="0" smtClean="0"/>
              <a:t> </a:t>
            </a:r>
            <a:r>
              <a:rPr lang="it-IT" sz="1800" dirty="0" err="1" smtClean="0"/>
              <a:t>Places</a:t>
            </a:r>
            <a:endParaRPr lang="en-US" sz="1800" dirty="0" smtClean="0"/>
          </a:p>
          <a:p>
            <a:pPr lvl="2" eaLnBrk="1" hangingPunct="1"/>
            <a:r>
              <a:rPr lang="en-US" sz="1800" dirty="0" smtClean="0"/>
              <a:t>Default Value</a:t>
            </a:r>
          </a:p>
          <a:p>
            <a:pPr lvl="2" eaLnBrk="1" hangingPunct="1"/>
            <a:r>
              <a:rPr lang="en-US" sz="1800" dirty="0" smtClean="0"/>
              <a:t>Validation Rule</a:t>
            </a:r>
          </a:p>
          <a:p>
            <a:pPr lvl="2" eaLnBrk="1" hangingPunct="1"/>
            <a:r>
              <a:rPr lang="en-US" sz="1800" dirty="0" smtClean="0"/>
              <a:t>Validation Text (if validation rule is not adhered to)</a:t>
            </a:r>
          </a:p>
          <a:p>
            <a:pPr lvl="2" eaLnBrk="1" hangingPunct="1"/>
            <a:r>
              <a:rPr lang="en-US" sz="1800" dirty="0" smtClean="0"/>
              <a:t>Required</a:t>
            </a:r>
          </a:p>
          <a:p>
            <a:pPr lvl="2" eaLnBrk="1" hangingPunct="1"/>
            <a:r>
              <a:rPr lang="en-US" sz="1800" dirty="0" smtClean="0"/>
              <a:t>Allow Zero Length (can empty strings be entered?)</a:t>
            </a:r>
          </a:p>
          <a:p>
            <a:pPr lvl="2" eaLnBrk="1" hangingPunct="1"/>
            <a:r>
              <a:rPr lang="en-US" sz="1800" dirty="0" smtClean="0"/>
              <a:t>Indexed (speed up searches and restrict identical data)</a:t>
            </a:r>
          </a:p>
          <a:p>
            <a:pPr lvl="1" eaLnBrk="1" hangingPunct="1"/>
            <a:r>
              <a:rPr lang="en-US" sz="2400" dirty="0" smtClean="0"/>
              <a:t>Table Validation Rule</a:t>
            </a:r>
          </a:p>
        </p:txBody>
      </p:sp>
      <p:pic>
        <p:nvPicPr>
          <p:cNvPr id="133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Table and relationships</a:t>
            </a:r>
          </a:p>
        </p:txBody>
      </p:sp>
      <p:sp>
        <p:nvSpPr>
          <p:cNvPr id="11266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10 May 2013</a:t>
            </a:r>
            <a:endParaRPr lang="en-US"/>
          </a:p>
        </p:txBody>
      </p:sp>
      <p:sp>
        <p:nvSpPr>
          <p:cNvPr id="1126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5A2A3-FE3E-4B00-BEF5-570210C2916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Importing tables</a:t>
            </a:r>
          </a:p>
          <a:p>
            <a:pPr lvl="1" eaLnBrk="1" hangingPunct="1">
              <a:lnSpc>
                <a:spcPct val="9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sz="2000" smtClean="0">
                <a:sym typeface="Wingdings" pitchFamily="2" charset="2"/>
              </a:rPr>
              <a:t>External data  </a:t>
            </a:r>
            <a:r>
              <a:rPr lang="en-US" sz="2000" smtClean="0"/>
              <a:t>Import &amp; Link </a:t>
            </a:r>
            <a:r>
              <a:rPr lang="en-US" sz="2000" smtClean="0">
                <a:sym typeface="Wingdings" pitchFamily="2" charset="2"/>
              </a:rPr>
              <a:t>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</a:pPr>
            <a:r>
              <a:rPr lang="en-US" sz="1800" smtClean="0">
                <a:sym typeface="Wingdings" pitchFamily="2" charset="2"/>
              </a:rPr>
              <a:t> </a:t>
            </a:r>
            <a:r>
              <a:rPr lang="en-US" sz="1800" smtClean="0"/>
              <a:t>Excel</a:t>
            </a:r>
          </a:p>
          <a:p>
            <a:pPr eaLnBrk="1" hangingPunct="1">
              <a:lnSpc>
                <a:spcPct val="9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endParaRPr lang="en-US" sz="2400" smtClean="0"/>
          </a:p>
          <a:p>
            <a:pPr eaLnBrk="1" hangingPunct="1">
              <a:lnSpc>
                <a:spcPct val="90000"/>
              </a:lnSpc>
              <a:buClr>
                <a:srgbClr val="9B5FA1"/>
              </a:buClr>
              <a:buSzTx/>
              <a:buFont typeface="Wingdings" pitchFamily="2" charset="2"/>
              <a:buChar char="Ø"/>
            </a:pPr>
            <a:r>
              <a:rPr lang="en-US" sz="2400" smtClean="0"/>
              <a:t>Database Tools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Relationships</a:t>
            </a:r>
            <a:r>
              <a:rPr lang="en-US" sz="2400" smtClean="0">
                <a:sym typeface="Wingdings" pitchFamily="2" charset="2"/>
              </a:rPr>
              <a:t>  </a:t>
            </a:r>
            <a:r>
              <a:rPr lang="en-US" sz="2400" smtClean="0"/>
              <a:t>Relationships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Create, modify, delete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Enforce referential integrity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Drop-down menu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Relation via Lookup Wizard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Predetermined list via Lookup Wizard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Predetermined list taken from another table</a:t>
            </a:r>
          </a:p>
        </p:txBody>
      </p:sp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981075"/>
            <a:ext cx="685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Sfumature">
  <a:themeElements>
    <a:clrScheme name="Sfumatur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Office\Templates\Presentation Designs\Sfumature.pot</Template>
  <TotalTime>3</TotalTime>
  <Words>2518</Words>
  <Application>Microsoft Office PowerPoint</Application>
  <PresentationFormat>On-screen Show (4:3)</PresentationFormat>
  <Paragraphs>343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ＭＳ Ｐゴシック</vt:lpstr>
      <vt:lpstr>Arial</vt:lpstr>
      <vt:lpstr>Lucida Sans Unicode</vt:lpstr>
      <vt:lpstr>Tahoma</vt:lpstr>
      <vt:lpstr>Verdana</vt:lpstr>
      <vt:lpstr>Wingdings</vt:lpstr>
      <vt:lpstr>Wingdings 2</vt:lpstr>
      <vt:lpstr>Wingdings 3</vt:lpstr>
      <vt:lpstr>1_Sfumature</vt:lpstr>
      <vt:lpstr>1_Concourse</vt:lpstr>
      <vt:lpstr>Microsoft Access 2016</vt:lpstr>
      <vt:lpstr>Northwind database example</vt:lpstr>
      <vt:lpstr>Table</vt:lpstr>
      <vt:lpstr>Select query</vt:lpstr>
      <vt:lpstr>Select query: virtual fields</vt:lpstr>
      <vt:lpstr>Summary query</vt:lpstr>
      <vt:lpstr>Report</vt:lpstr>
      <vt:lpstr>Table</vt:lpstr>
      <vt:lpstr>Table and relationships</vt:lpstr>
      <vt:lpstr>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Paolo Coletti</dc:creator>
  <cp:lastModifiedBy>Paolo Coletti</cp:lastModifiedBy>
  <cp:revision>675</cp:revision>
  <cp:lastPrinted>1601-01-01T00:00:00Z</cp:lastPrinted>
  <dcterms:created xsi:type="dcterms:W3CDTF">2005-02-10T10:33:28Z</dcterms:created>
  <dcterms:modified xsi:type="dcterms:W3CDTF">2017-04-27T08:38:33Z</dcterms:modified>
</cp:coreProperties>
</file>